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5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1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E867-0E67-45BE-A8BB-A6D6A0BD7F79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1D77-77FB-4A6E-970C-05B4D0A11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31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E867-0E67-45BE-A8BB-A6D6A0BD7F79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1D77-77FB-4A6E-970C-05B4D0A11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74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E867-0E67-45BE-A8BB-A6D6A0BD7F79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1D77-77FB-4A6E-970C-05B4D0A11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10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E867-0E67-45BE-A8BB-A6D6A0BD7F79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1D77-77FB-4A6E-970C-05B4D0A11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62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E867-0E67-45BE-A8BB-A6D6A0BD7F79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1D77-77FB-4A6E-970C-05B4D0A11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63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E867-0E67-45BE-A8BB-A6D6A0BD7F79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1D77-77FB-4A6E-970C-05B4D0A11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75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E867-0E67-45BE-A8BB-A6D6A0BD7F79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1D77-77FB-4A6E-970C-05B4D0A11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53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E867-0E67-45BE-A8BB-A6D6A0BD7F79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1D77-77FB-4A6E-970C-05B4D0A11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72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E867-0E67-45BE-A8BB-A6D6A0BD7F79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1D77-77FB-4A6E-970C-05B4D0A11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31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E867-0E67-45BE-A8BB-A6D6A0BD7F79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1D77-77FB-4A6E-970C-05B4D0A11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151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E867-0E67-45BE-A8BB-A6D6A0BD7F79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1D77-77FB-4A6E-970C-05B4D0A11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281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8E867-0E67-45BE-A8BB-A6D6A0BD7F79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51D77-77FB-4A6E-970C-05B4D0A11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82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4" t="34155" r="13765" b="27135"/>
          <a:stretch>
            <a:fillRect/>
          </a:stretch>
        </p:blipFill>
        <p:spPr bwMode="auto">
          <a:xfrm>
            <a:off x="0" y="1495425"/>
            <a:ext cx="12007141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0" y="6339215"/>
            <a:ext cx="91229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4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44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Рисунок 1.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а) носовые канули, 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простая кислородная маска, 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маска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Вентури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маска с резервуаром.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144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504825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3228975" y="504825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6259619" y="504825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9285268" y="504825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440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19087" y="1119188"/>
            <a:ext cx="11553826" cy="3900488"/>
            <a:chOff x="865210" y="617795"/>
            <a:chExt cx="6203950" cy="196919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/>
            <a:srcRect l="17319" t="12901" r="17713" b="19900"/>
            <a:stretch/>
          </p:blipFill>
          <p:spPr>
            <a:xfrm>
              <a:off x="3754460" y="617795"/>
              <a:ext cx="3314700" cy="1928577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/>
            <a:srcRect l="20470" t="4500" r="20863" b="21300"/>
            <a:stretch/>
          </p:blipFill>
          <p:spPr>
            <a:xfrm>
              <a:off x="865210" y="641350"/>
              <a:ext cx="2735184" cy="1945640"/>
            </a:xfrm>
            <a:prstGeom prst="rect">
              <a:avLst/>
            </a:prstGeom>
          </p:spPr>
        </p:pic>
        <p:sp>
          <p:nvSpPr>
            <p:cNvPr id="5" name="TextBox 3"/>
            <p:cNvSpPr txBox="1"/>
            <p:nvPr/>
          </p:nvSpPr>
          <p:spPr>
            <a:xfrm>
              <a:off x="915406" y="2200376"/>
              <a:ext cx="1123950" cy="325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Aft>
                  <a:spcPts val="0"/>
                </a:spcAft>
              </a:pPr>
              <a:r>
                <a:rPr lang="en-US" sz="1600" b="1" kern="120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3816313" y="2182730"/>
              <a:ext cx="295910" cy="325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Aft>
                  <a:spcPts val="0"/>
                </a:spcAft>
              </a:pPr>
              <a:r>
                <a:rPr lang="en-US" sz="1600" b="1" kern="120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40389" y="5790372"/>
            <a:ext cx="12042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1400" b="1" dirty="0"/>
              <a:t>Рисунок 2. </a:t>
            </a:r>
            <a:r>
              <a:rPr lang="en-US" sz="1400" b="1" dirty="0"/>
              <a:t>a</a:t>
            </a:r>
            <a:r>
              <a:rPr lang="ru-RU" sz="1400" b="1" dirty="0"/>
              <a:t>)</a:t>
            </a:r>
            <a:r>
              <a:rPr lang="ru-RU" sz="1400" dirty="0"/>
              <a:t> Кривые давления в дыхательных путях при спонтанном дыхании и при СРАР-терапии, </a:t>
            </a:r>
            <a:r>
              <a:rPr lang="en-US" sz="1400" dirty="0"/>
              <a:t>b</a:t>
            </a:r>
            <a:r>
              <a:rPr lang="ru-RU" sz="1400" dirty="0"/>
              <a:t>) при </a:t>
            </a:r>
            <a:r>
              <a:rPr lang="en-US" sz="1400" dirty="0"/>
              <a:t>PS</a:t>
            </a:r>
            <a:r>
              <a:rPr lang="ru-RU" sz="1400" dirty="0"/>
              <a:t> и </a:t>
            </a:r>
            <a:r>
              <a:rPr lang="en-US" sz="1400" dirty="0" err="1"/>
              <a:t>BiPAP</a:t>
            </a:r>
            <a:r>
              <a:rPr lang="ru-RU" sz="1400" dirty="0"/>
              <a:t>. Под на фоне кривой давления указаны значения дыхательного объема (в мл).</a:t>
            </a:r>
          </a:p>
          <a:p>
            <a:pPr hangingPunct="0"/>
            <a:r>
              <a:rPr lang="en-US" sz="1400" dirty="0"/>
              <a:t>PS</a:t>
            </a:r>
            <a:r>
              <a:rPr lang="ru-RU" sz="1400" dirty="0"/>
              <a:t> (поддержка давлением) = </a:t>
            </a:r>
            <a:r>
              <a:rPr lang="en-US" sz="1400" dirty="0"/>
              <a:t>IPAP </a:t>
            </a:r>
            <a:r>
              <a:rPr lang="en-US" sz="1400" dirty="0">
                <a:sym typeface="Symbol" panose="05050102010706020507" pitchFamily="18" charset="2"/>
              </a:rPr>
              <a:t></a:t>
            </a:r>
            <a:r>
              <a:rPr lang="ru-RU" sz="1400" dirty="0"/>
              <a:t> ЕРАР (</a:t>
            </a:r>
            <a:r>
              <a:rPr lang="en-US" sz="1400" dirty="0"/>
              <a:t>PEEP</a:t>
            </a:r>
            <a:r>
              <a:rPr lang="ru-RU" sz="1400" dirty="0"/>
              <a:t>). </a:t>
            </a:r>
          </a:p>
          <a:p>
            <a:pPr hangingPunct="0"/>
            <a:r>
              <a:rPr lang="en-US" sz="1400" dirty="0"/>
              <a:t>PEEP</a:t>
            </a:r>
            <a:r>
              <a:rPr lang="ru-RU" sz="1400" dirty="0"/>
              <a:t> – положительное давление в конце выдоха</a:t>
            </a:r>
            <a:r>
              <a:rPr lang="ru-RU" sz="1400" dirty="0" smtClean="0"/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734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275" y="6334780"/>
            <a:ext cx="7738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Рисунок 3.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 Лицевая 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оронозальная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маска);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 полная лицевая маска; с) шлем 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helmet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47676" y="1223061"/>
            <a:ext cx="11621111" cy="4373054"/>
            <a:chOff x="447676" y="1223061"/>
            <a:chExt cx="11621111" cy="4373054"/>
          </a:xfrm>
        </p:grpSpPr>
        <p:pic>
          <p:nvPicPr>
            <p:cNvPr id="4" name="Picture 2" descr="Non-Invasive Ventilation Masks | US | Teleflex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97" r="14252"/>
            <a:stretch/>
          </p:blipFill>
          <p:spPr bwMode="auto">
            <a:xfrm>
              <a:off x="488504" y="1230392"/>
              <a:ext cx="3720895" cy="3984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Non-Invasive Ventilation - Emergency Medicine Kenya Foundation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17" r="20293"/>
            <a:stretch/>
          </p:blipFill>
          <p:spPr bwMode="auto">
            <a:xfrm>
              <a:off x="4386755" y="1223061"/>
              <a:ext cx="3846579" cy="3984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8" t="5168" r="27745"/>
            <a:stretch/>
          </p:blipFill>
          <p:spPr bwMode="auto">
            <a:xfrm>
              <a:off x="8410690" y="1230392"/>
              <a:ext cx="3658097" cy="396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47676" y="5224313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86755" y="5224313"/>
              <a:ext cx="348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420102" y="5226783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6039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57549" y="1014413"/>
            <a:ext cx="5676900" cy="4257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24525" y="3238500"/>
            <a:ext cx="371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1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5149" y="4238625"/>
            <a:ext cx="371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2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637" y="6119336"/>
            <a:ext cx="1189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Рисунок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Расположение фильтров в контуре: 1. вирусный/бактериальный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фильтр с функцией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тепловлагообмена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(маркировка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HME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установлен между маской и портом выдоха; 2. простой вирусный/бактериальный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фильтр без функции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HME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установлен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порт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выхода.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086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39890" y="438016"/>
            <a:ext cx="2400300" cy="236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SpO</a:t>
            </a:r>
            <a:r>
              <a:rPr lang="en-US" altLang="ru-RU" sz="1000" baseline="-25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&lt;</a:t>
            </a:r>
            <a:r>
              <a:rPr lang="ru-RU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ru-RU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r>
              <a:rPr lang="ru-RU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(на воздухе)</a:t>
            </a:r>
            <a:endParaRPr lang="ru-RU" altLang="ru-RU" sz="1000" dirty="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149260" y="1426826"/>
            <a:ext cx="2400300" cy="276225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algn="r" defTabSz="9144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Оценка через </a:t>
            </a:r>
            <a:r>
              <a:rPr lang="ru-RU" altLang="ru-RU" sz="1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30</a:t>
            </a:r>
            <a:r>
              <a:rPr lang="en-US" altLang="ru-RU" sz="1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-60</a:t>
            </a:r>
            <a:r>
              <a:rPr lang="ru-RU" altLang="ru-RU" sz="1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минут</a:t>
            </a:r>
            <a:endParaRPr lang="ru-RU" altLang="ru-RU" sz="10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82903" y="2255705"/>
            <a:ext cx="457200" cy="2667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algn="ctr" defTabSz="9144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Да</a:t>
            </a:r>
            <a:endParaRPr lang="ru-RU" altLang="ru-RU" sz="1000" dirty="0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002128" y="2165944"/>
            <a:ext cx="1949449" cy="62936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algn="ctr" defTabSz="9144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Продолжить </a:t>
            </a:r>
            <a:r>
              <a:rPr lang="ru-RU" altLang="ru-RU" sz="10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кислородотерапию</a:t>
            </a:r>
            <a:r>
              <a:rPr lang="ru-RU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altLang="ru-RU" sz="1000" dirty="0"/>
          </a:p>
          <a:p>
            <a:pPr algn="ctr" defTabSz="9144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Каждые 6 часов:</a:t>
            </a:r>
            <a:endParaRPr lang="ru-RU" altLang="ru-RU" sz="1000" dirty="0"/>
          </a:p>
          <a:p>
            <a:pPr algn="ctr" defTabSz="9144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Оценка </a:t>
            </a:r>
            <a:r>
              <a:rPr lang="en-US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SpO</a:t>
            </a:r>
            <a:r>
              <a:rPr lang="en-US" altLang="ru-RU" sz="1000" baseline="-25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ЧДД, </a:t>
            </a:r>
            <a:r>
              <a:rPr lang="ru-RU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ЧСС, </a:t>
            </a:r>
            <a:r>
              <a:rPr lang="en-US" altLang="ru-RU" sz="10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одышки</a:t>
            </a:r>
            <a:endParaRPr lang="en-US" altLang="ru-RU" sz="1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16112" y="2607336"/>
            <a:ext cx="1884365" cy="234358"/>
          </a:xfrm>
          <a:prstGeom prst="rect">
            <a:avLst/>
          </a:prstGeom>
          <a:solidFill>
            <a:srgbClr val="FF999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algn="ctr" defTabSz="9144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Нет (даже по одному критерию)</a:t>
            </a:r>
            <a:endParaRPr lang="ru-RU" altLang="ru-RU" sz="9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54905" y="5669422"/>
            <a:ext cx="3381375" cy="3700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algn="ctr" defTabSz="9144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Перевод в ОРИТ, интубация трахеи и ИВЛ</a:t>
            </a:r>
            <a:endParaRPr lang="en-US" altLang="ru-RU" sz="10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547184" y="674553"/>
            <a:ext cx="0" cy="2349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544803" y="1360353"/>
            <a:ext cx="4763" cy="3730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544803" y="2866595"/>
            <a:ext cx="4763" cy="3730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002129" y="4522184"/>
            <a:ext cx="1949448" cy="67151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algn="ctr" defTabSz="9144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Продолжить СРАР-терапию.</a:t>
            </a:r>
            <a:endParaRPr lang="ru-RU" altLang="ru-RU" sz="1000" dirty="0"/>
          </a:p>
          <a:p>
            <a:pPr algn="ctr" defTabSz="9144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Каждые 6 часов:</a:t>
            </a:r>
            <a:endParaRPr lang="ru-RU" altLang="ru-RU" sz="1000" dirty="0"/>
          </a:p>
          <a:p>
            <a:pPr algn="ctr" defTabSz="9144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Оценка </a:t>
            </a:r>
            <a:r>
              <a:rPr lang="en-US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SpO</a:t>
            </a:r>
            <a:r>
              <a:rPr lang="en-US" altLang="ru-RU" sz="1000" baseline="-25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ЧДД, </a:t>
            </a:r>
            <a:r>
              <a:rPr lang="ru-RU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ЧСС, </a:t>
            </a:r>
            <a:r>
              <a:rPr lang="en-US" altLang="ru-RU" sz="10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одышки</a:t>
            </a:r>
            <a:endParaRPr lang="ru-RU" altLang="ru-RU" sz="10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defTabSz="9144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Каждые 12-24 часа: газы крови</a:t>
            </a:r>
            <a:r>
              <a:rPr lang="en-US" altLang="ru-RU" sz="10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altLang="ru-RU" sz="1000" b="1" dirty="0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616112" y="4957631"/>
            <a:ext cx="1884365" cy="250020"/>
          </a:xfrm>
          <a:prstGeom prst="rect">
            <a:avLst/>
          </a:prstGeom>
          <a:solidFill>
            <a:srgbClr val="FF999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algn="ctr" defTabSz="9144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Нет (даже по одному критерию)</a:t>
            </a:r>
            <a:endParaRPr lang="ru-RU" altLang="ru-RU" sz="9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3544803" y="2208872"/>
            <a:ext cx="4763" cy="3730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544803" y="3713823"/>
            <a:ext cx="4763" cy="3730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134974" y="3790020"/>
            <a:ext cx="2400300" cy="2762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algn="r" defTabSz="9144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Оценка через 30-60 </a:t>
            </a:r>
            <a:r>
              <a:rPr lang="ru-RU" altLang="ru-RU" sz="1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минут**</a:t>
            </a:r>
            <a:endParaRPr lang="ru-RU" altLang="ru-RU" sz="1000" dirty="0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573377" y="4608379"/>
            <a:ext cx="457200" cy="2667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algn="ctr" defTabSz="9144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Да</a:t>
            </a:r>
            <a:endParaRPr lang="ru-RU" altLang="ru-RU" sz="10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3544803" y="4571071"/>
            <a:ext cx="4763" cy="3730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544803" y="5242174"/>
            <a:ext cx="4763" cy="3730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626564" y="2508113"/>
            <a:ext cx="1302539" cy="188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626564" y="4835184"/>
            <a:ext cx="1302539" cy="188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1116716" y="5231871"/>
            <a:ext cx="2400300" cy="2762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algn="r" defTabSz="9144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Оценка через 30-60 минут</a:t>
            </a:r>
            <a:endParaRPr lang="ru-RU" altLang="ru-RU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E96533-34D1-45FF-89A9-B6E76FE6E9D1}"/>
              </a:ext>
            </a:extLst>
          </p:cNvPr>
          <p:cNvSpPr txBox="1"/>
          <p:nvPr/>
        </p:nvSpPr>
        <p:spPr>
          <a:xfrm>
            <a:off x="7250822" y="2939939"/>
            <a:ext cx="316082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ru-RU" sz="12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*Возможно </a:t>
            </a:r>
            <a:r>
              <a:rPr lang="ru-RU" altLang="ru-RU" sz="1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повышение СРАР до </a:t>
            </a:r>
            <a:r>
              <a:rPr lang="ru-RU" altLang="ru-RU" sz="12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12-</a:t>
            </a:r>
            <a:r>
              <a:rPr lang="en-US" altLang="ru-RU" sz="12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ru-RU" altLang="ru-RU" sz="12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altLang="ru-RU" sz="12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Н</a:t>
            </a:r>
            <a:r>
              <a:rPr lang="en-US" altLang="ru-RU" sz="1200" baseline="-25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altLang="ru-RU" sz="1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 </a:t>
            </a:r>
            <a:endParaRPr lang="ru-RU" altLang="ru-RU" sz="12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altLang="ru-RU" sz="1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**При выраженной работе дыхания: НВЛ - </a:t>
            </a:r>
            <a:r>
              <a:rPr lang="en-US" altLang="ru-RU" sz="1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PS </a:t>
            </a:r>
            <a:r>
              <a:rPr lang="ru-RU" altLang="ru-RU" sz="12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8-10</a:t>
            </a:r>
            <a:r>
              <a:rPr lang="en-US" altLang="ru-RU" sz="12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см</a:t>
            </a:r>
            <a:r>
              <a:rPr lang="en-US" altLang="ru-RU" sz="1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Н</a:t>
            </a:r>
            <a:r>
              <a:rPr lang="en-US" altLang="ru-RU" sz="1200" baseline="-25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altLang="ru-RU" sz="1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О, PEEP 6</a:t>
            </a:r>
            <a:r>
              <a:rPr lang="ru-RU" altLang="ru-RU" sz="12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-10</a:t>
            </a:r>
            <a:r>
              <a:rPr lang="en-US" altLang="ru-RU" sz="12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см</a:t>
            </a:r>
            <a:r>
              <a:rPr lang="en-US" altLang="ru-RU" sz="1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Н</a:t>
            </a:r>
            <a:r>
              <a:rPr lang="en-US" altLang="ru-RU" sz="1200" baseline="-25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altLang="ru-RU" sz="1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endParaRPr lang="ru-RU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6A09FF-96FA-4E7E-9F6C-9D4E8FAF8354}"/>
              </a:ext>
            </a:extLst>
          </p:cNvPr>
          <p:cNvSpPr txBox="1"/>
          <p:nvPr/>
        </p:nvSpPr>
        <p:spPr>
          <a:xfrm>
            <a:off x="7250822" y="3776331"/>
            <a:ext cx="316082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ru-RU" sz="12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altLang="ru-RU" sz="12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прональной</a:t>
            </a:r>
            <a:r>
              <a:rPr lang="ru-RU" altLang="ru-RU" sz="1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позиции на фоне О</a:t>
            </a:r>
            <a:r>
              <a:rPr lang="ru-RU" altLang="ru-RU" sz="1200" baseline="-25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altLang="ru-RU" sz="1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-терапии или СРАР</a:t>
            </a:r>
            <a:r>
              <a:rPr lang="en-US" altLang="ru-RU" sz="1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ru-RU" altLang="ru-RU" sz="1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НВЛ!</a:t>
            </a:r>
          </a:p>
          <a:p>
            <a:r>
              <a:rPr lang="ru-RU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Сеансы по 3-4 </a:t>
            </a:r>
            <a:r>
              <a:rPr lang="ru-RU" sz="1200" dirty="0">
                <a:solidFill>
                  <a:srgbClr val="000000"/>
                </a:solidFill>
                <a:cs typeface="Arial" panose="020B0604020202020204" pitchFamily="34" charset="0"/>
              </a:rPr>
              <a:t>часа 2-3 раза в сутки</a:t>
            </a:r>
            <a:endParaRPr lang="ru-RU" sz="1200" dirty="0"/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2344653" y="1748297"/>
            <a:ext cx="2438400" cy="567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algn="ctr" defTabSz="9144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Достигнута целевая </a:t>
            </a:r>
            <a:r>
              <a:rPr lang="en-US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SpO</a:t>
            </a:r>
            <a:r>
              <a:rPr lang="en-US" altLang="ru-RU" sz="1000" baseline="-25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altLang="ru-RU" sz="1000" dirty="0"/>
          </a:p>
          <a:p>
            <a:pPr algn="ctr" defTabSz="9144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ЧДД &lt; </a:t>
            </a:r>
            <a:r>
              <a:rPr lang="en-US" altLang="ru-RU" sz="1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altLang="ru-RU" sz="1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altLang="ru-RU" sz="1000" dirty="0" err="1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мин</a:t>
            </a:r>
            <a:r>
              <a:rPr lang="en-US" altLang="ru-RU" sz="1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algn="ctr" defTabSz="9144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Уменьшение активности мышц шеи?</a:t>
            </a:r>
            <a:endParaRPr lang="en-US" altLang="ru-RU" sz="1000" dirty="0"/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2325602" y="4091846"/>
            <a:ext cx="2438400" cy="567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algn="ctr" defTabSz="9144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Достигнута целевая </a:t>
            </a:r>
            <a:r>
              <a:rPr lang="en-US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SpO</a:t>
            </a:r>
            <a:r>
              <a:rPr lang="en-US" altLang="ru-RU" sz="1000" baseline="-25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altLang="ru-RU" sz="1000" dirty="0"/>
          </a:p>
          <a:p>
            <a:pPr algn="ctr" defTabSz="9144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ЧДД &lt; </a:t>
            </a:r>
            <a:r>
              <a:rPr lang="en-US" altLang="ru-RU" sz="1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altLang="ru-RU" sz="1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altLang="ru-RU" sz="1000" dirty="0" err="1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мин</a:t>
            </a:r>
            <a:r>
              <a:rPr lang="en-US" altLang="ru-RU" sz="1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algn="ctr" defTabSz="9144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Уменьшение активности мышц шеи?</a:t>
            </a:r>
            <a:endParaRPr lang="en-US" altLang="ru-RU" sz="1000" dirty="0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1854117" y="3263765"/>
            <a:ext cx="3381374" cy="5125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CPAP 10 </a:t>
            </a:r>
            <a:r>
              <a:rPr lang="en-US" altLang="ru-RU" sz="10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см</a:t>
            </a:r>
            <a:r>
              <a:rPr lang="en-US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Н</a:t>
            </a:r>
            <a:r>
              <a:rPr lang="en-US" altLang="ru-RU" sz="1000" baseline="-25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 + FiO</a:t>
            </a:r>
            <a:r>
              <a:rPr lang="en-US" altLang="ru-RU" sz="1000" baseline="-25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10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для</a:t>
            </a:r>
            <a:r>
              <a:rPr lang="en-US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10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достижения</a:t>
            </a:r>
            <a:r>
              <a:rPr lang="en-US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SpO</a:t>
            </a:r>
            <a:r>
              <a:rPr lang="en-US" altLang="ru-RU" sz="1000" baseline="-25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92-96</a:t>
            </a:r>
            <a:r>
              <a:rPr lang="en-US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% </a:t>
            </a:r>
            <a:r>
              <a:rPr lang="en-US" altLang="ru-RU" sz="10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или</a:t>
            </a:r>
            <a:r>
              <a:rPr lang="en-US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88-92% (в </a:t>
            </a:r>
            <a:r>
              <a:rPr lang="en-US" altLang="ru-RU" sz="10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случае</a:t>
            </a:r>
            <a:r>
              <a:rPr lang="en-US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ХОБЛ </a:t>
            </a:r>
            <a:r>
              <a:rPr lang="en-US" altLang="ru-RU" sz="10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или</a:t>
            </a:r>
            <a:r>
              <a:rPr lang="en-US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др. тяжелых заболеваний легких</a:t>
            </a:r>
            <a:r>
              <a:rPr lang="ru-RU" altLang="ru-RU" sz="1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)*</a:t>
            </a:r>
            <a:endParaRPr lang="ru-RU" altLang="ru-RU" sz="10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9144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ru-RU" sz="1000" dirty="0"/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1854116" y="909503"/>
            <a:ext cx="3381375" cy="528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algn="ctr" defTabSz="9144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К</a:t>
            </a:r>
            <a:r>
              <a:rPr lang="en-US" altLang="ru-RU" sz="10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ислородотерапи</a:t>
            </a:r>
            <a:r>
              <a:rPr lang="ru-RU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я</a:t>
            </a:r>
            <a:r>
              <a:rPr lang="en-US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6 </a:t>
            </a:r>
            <a:r>
              <a:rPr lang="en-US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л</a:t>
            </a:r>
            <a:r>
              <a:rPr lang="ru-RU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/мин</a:t>
            </a:r>
            <a:r>
              <a:rPr lang="en-US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endParaRPr lang="ru-RU" altLang="ru-RU" sz="10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defTabSz="9144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 </a:t>
            </a:r>
            <a:r>
              <a:rPr lang="en-US" altLang="ru-RU" sz="10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целевыми</a:t>
            </a:r>
            <a:r>
              <a:rPr lang="en-US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10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значениями</a:t>
            </a:r>
            <a:r>
              <a:rPr lang="en-US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SpO</a:t>
            </a:r>
            <a:r>
              <a:rPr lang="en-US" altLang="ru-RU" sz="1000" baseline="-25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9</a:t>
            </a:r>
            <a:r>
              <a:rPr lang="ru-RU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2-96</a:t>
            </a:r>
            <a:r>
              <a:rPr lang="en-US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% </a:t>
            </a:r>
            <a:r>
              <a:rPr lang="en-US" altLang="ru-RU" sz="10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или</a:t>
            </a:r>
            <a:r>
              <a:rPr lang="en-US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88-92% (в </a:t>
            </a:r>
            <a:r>
              <a:rPr lang="en-US" altLang="ru-RU" sz="10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случае</a:t>
            </a:r>
            <a:r>
              <a:rPr lang="en-US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ХОБЛ </a:t>
            </a:r>
            <a:r>
              <a:rPr lang="en-US" altLang="ru-RU" sz="10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или</a:t>
            </a:r>
            <a:r>
              <a:rPr lang="en-US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др. тяжелых заболеваний легких)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018" y="6477219"/>
            <a:ext cx="8479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Рисунок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Алгоритм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кислородотерапии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и респираторной поддержки на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дореанимационном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этапе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66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</TotalTime>
  <Words>379</Words>
  <Application>Microsoft Office PowerPoint</Application>
  <PresentationFormat>Широкоэкранный</PresentationFormat>
  <Paragraphs>47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30</cp:revision>
  <dcterms:created xsi:type="dcterms:W3CDTF">2020-04-15T19:41:11Z</dcterms:created>
  <dcterms:modified xsi:type="dcterms:W3CDTF">2020-05-31T14:42:15Z</dcterms:modified>
</cp:coreProperties>
</file>