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charts/style1.xml" ContentType="application/vnd.ms-office.chart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olors1.xml" ContentType="application/vnd.ms-office.chartcolorstyle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86" r:id="rId3"/>
    <p:sldId id="256" r:id="rId4"/>
    <p:sldId id="287" r:id="rId5"/>
    <p:sldId id="285" r:id="rId6"/>
    <p:sldId id="288" r:id="rId7"/>
    <p:sldId id="261" r:id="rId8"/>
    <p:sldId id="289" r:id="rId9"/>
    <p:sldId id="258" r:id="rId10"/>
    <p:sldId id="290" r:id="rId11"/>
    <p:sldId id="257" r:id="rId12"/>
    <p:sldId id="291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B050"/>
    <a:srgbClr val="FF7575"/>
    <a:srgbClr val="9ABCE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Office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>
        <c:manualLayout>
          <c:layoutTarget val="inner"/>
          <c:xMode val="edge"/>
          <c:yMode val="edge"/>
          <c:x val="3.9993559832798675E-2"/>
          <c:y val="4.1159962581852186E-2"/>
          <c:w val="0.9384323660931273"/>
          <c:h val="0.86160294041822882"/>
        </c:manualLayout>
      </c:layout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02D2EE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Лист1!$A$2:$A$21</c:f>
              <c:numCache>
                <c:formatCode>General</c:formatCode>
                <c:ptCount val="20"/>
                <c:pt idx="0">
                  <c:v>20</c:v>
                </c:pt>
                <c:pt idx="1">
                  <c:v>19</c:v>
                </c:pt>
                <c:pt idx="2">
                  <c:v>18</c:v>
                </c:pt>
                <c:pt idx="3">
                  <c:v>17</c:v>
                </c:pt>
                <c:pt idx="4">
                  <c:v>16</c:v>
                </c:pt>
                <c:pt idx="5">
                  <c:v>15</c:v>
                </c:pt>
                <c:pt idx="6">
                  <c:v>14</c:v>
                </c:pt>
                <c:pt idx="7">
                  <c:v>13</c:v>
                </c:pt>
                <c:pt idx="8">
                  <c:v>12</c:v>
                </c:pt>
                <c:pt idx="9">
                  <c:v>11</c:v>
                </c:pt>
                <c:pt idx="10">
                  <c:v>10</c:v>
                </c:pt>
                <c:pt idx="11">
                  <c:v>9</c:v>
                </c:pt>
                <c:pt idx="12">
                  <c:v>8</c:v>
                </c:pt>
                <c:pt idx="13">
                  <c:v>7</c:v>
                </c:pt>
                <c:pt idx="14">
                  <c:v>6</c:v>
                </c:pt>
                <c:pt idx="15">
                  <c:v>5</c:v>
                </c:pt>
                <c:pt idx="16">
                  <c:v>4</c:v>
                </c:pt>
                <c:pt idx="17">
                  <c:v>3</c:v>
                </c:pt>
                <c:pt idx="18">
                  <c:v>2</c:v>
                </c:pt>
                <c:pt idx="19">
                  <c:v>1</c:v>
                </c:pt>
              </c:numCache>
            </c:numRef>
          </c:cat>
          <c:val>
            <c:numRef>
              <c:f>Лист1!$B$2:$B$21</c:f>
              <c:numCache>
                <c:formatCode>General</c:formatCode>
                <c:ptCount val="20"/>
                <c:pt idx="0">
                  <c:v>0</c:v>
                </c:pt>
                <c:pt idx="1">
                  <c:v>4</c:v>
                </c:pt>
                <c:pt idx="2">
                  <c:v>5</c:v>
                </c:pt>
                <c:pt idx="3">
                  <c:v>3</c:v>
                </c:pt>
                <c:pt idx="4">
                  <c:v>1</c:v>
                </c:pt>
                <c:pt idx="5">
                  <c:v>2</c:v>
                </c:pt>
                <c:pt idx="6">
                  <c:v>3</c:v>
                </c:pt>
                <c:pt idx="7">
                  <c:v>5</c:v>
                </c:pt>
                <c:pt idx="8">
                  <c:v>0</c:v>
                </c:pt>
                <c:pt idx="9">
                  <c:v>6</c:v>
                </c:pt>
                <c:pt idx="10">
                  <c:v>6</c:v>
                </c:pt>
                <c:pt idx="11">
                  <c:v>9</c:v>
                </c:pt>
                <c:pt idx="12">
                  <c:v>13</c:v>
                </c:pt>
                <c:pt idx="13">
                  <c:v>14</c:v>
                </c:pt>
                <c:pt idx="14">
                  <c:v>40</c:v>
                </c:pt>
                <c:pt idx="15">
                  <c:v>49</c:v>
                </c:pt>
                <c:pt idx="16">
                  <c:v>88</c:v>
                </c:pt>
                <c:pt idx="17">
                  <c:v>138</c:v>
                </c:pt>
                <c:pt idx="18">
                  <c:v>212</c:v>
                </c:pt>
                <c:pt idx="19">
                  <c:v>686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F0B-4C86-891C-A60535D77A6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numRef>
              <c:f>Лист1!$A$2:$A$21</c:f>
              <c:numCache>
                <c:formatCode>General</c:formatCode>
                <c:ptCount val="20"/>
                <c:pt idx="0">
                  <c:v>20</c:v>
                </c:pt>
                <c:pt idx="1">
                  <c:v>19</c:v>
                </c:pt>
                <c:pt idx="2">
                  <c:v>18</c:v>
                </c:pt>
                <c:pt idx="3">
                  <c:v>17</c:v>
                </c:pt>
                <c:pt idx="4">
                  <c:v>16</c:v>
                </c:pt>
                <c:pt idx="5">
                  <c:v>15</c:v>
                </c:pt>
                <c:pt idx="6">
                  <c:v>14</c:v>
                </c:pt>
                <c:pt idx="7">
                  <c:v>13</c:v>
                </c:pt>
                <c:pt idx="8">
                  <c:v>12</c:v>
                </c:pt>
                <c:pt idx="9">
                  <c:v>11</c:v>
                </c:pt>
                <c:pt idx="10">
                  <c:v>10</c:v>
                </c:pt>
                <c:pt idx="11">
                  <c:v>9</c:v>
                </c:pt>
                <c:pt idx="12">
                  <c:v>8</c:v>
                </c:pt>
                <c:pt idx="13">
                  <c:v>7</c:v>
                </c:pt>
                <c:pt idx="14">
                  <c:v>6</c:v>
                </c:pt>
                <c:pt idx="15">
                  <c:v>5</c:v>
                </c:pt>
                <c:pt idx="16">
                  <c:v>4</c:v>
                </c:pt>
                <c:pt idx="17">
                  <c:v>3</c:v>
                </c:pt>
                <c:pt idx="18">
                  <c:v>2</c:v>
                </c:pt>
                <c:pt idx="19">
                  <c:v>1</c:v>
                </c:pt>
              </c:numCache>
            </c:numRef>
          </c:cat>
          <c:val>
            <c:numRef>
              <c:f>Лист1!$C$2:$C$21</c:f>
              <c:numCache>
                <c:formatCode>General</c:formatCode>
                <c:ptCount val="20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F0B-4C86-891C-A60535D77A6F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numRef>
              <c:f>Лист1!$A$2:$A$21</c:f>
              <c:numCache>
                <c:formatCode>General</c:formatCode>
                <c:ptCount val="20"/>
                <c:pt idx="0">
                  <c:v>20</c:v>
                </c:pt>
                <c:pt idx="1">
                  <c:v>19</c:v>
                </c:pt>
                <c:pt idx="2">
                  <c:v>18</c:v>
                </c:pt>
                <c:pt idx="3">
                  <c:v>17</c:v>
                </c:pt>
                <c:pt idx="4">
                  <c:v>16</c:v>
                </c:pt>
                <c:pt idx="5">
                  <c:v>15</c:v>
                </c:pt>
                <c:pt idx="6">
                  <c:v>14</c:v>
                </c:pt>
                <c:pt idx="7">
                  <c:v>13</c:v>
                </c:pt>
                <c:pt idx="8">
                  <c:v>12</c:v>
                </c:pt>
                <c:pt idx="9">
                  <c:v>11</c:v>
                </c:pt>
                <c:pt idx="10">
                  <c:v>10</c:v>
                </c:pt>
                <c:pt idx="11">
                  <c:v>9</c:v>
                </c:pt>
                <c:pt idx="12">
                  <c:v>8</c:v>
                </c:pt>
                <c:pt idx="13">
                  <c:v>7</c:v>
                </c:pt>
                <c:pt idx="14">
                  <c:v>6</c:v>
                </c:pt>
                <c:pt idx="15">
                  <c:v>5</c:v>
                </c:pt>
                <c:pt idx="16">
                  <c:v>4</c:v>
                </c:pt>
                <c:pt idx="17">
                  <c:v>3</c:v>
                </c:pt>
                <c:pt idx="18">
                  <c:v>2</c:v>
                </c:pt>
                <c:pt idx="19">
                  <c:v>1</c:v>
                </c:pt>
              </c:numCache>
            </c:numRef>
          </c:cat>
          <c:val>
            <c:numRef>
              <c:f>Лист1!$D$2:$D$21</c:f>
              <c:numCache>
                <c:formatCode>General</c:formatCode>
                <c:ptCount val="20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F0B-4C86-891C-A60535D77A6F}"/>
            </c:ext>
          </c:extLst>
        </c:ser>
        <c:dLbls/>
        <c:gapWidth val="50"/>
        <c:axId val="92126592"/>
        <c:axId val="78390400"/>
      </c:barChart>
      <c:catAx>
        <c:axId val="92126592"/>
        <c:scaling>
          <c:orientation val="minMax"/>
        </c:scaling>
        <c:axPos val="l"/>
        <c:numFmt formatCode="General" sourceLinked="1"/>
        <c:majorTickMark val="none"/>
        <c:tickLblPos val="nextTo"/>
        <c:spPr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8390400"/>
        <c:crosses val="autoZero"/>
        <c:auto val="1"/>
        <c:lblAlgn val="ctr"/>
        <c:lblOffset val="100"/>
        <c:tickLblSkip val="1"/>
      </c:catAx>
      <c:valAx>
        <c:axId val="78390400"/>
        <c:scaling>
          <c:orientation val="minMax"/>
          <c:max val="700"/>
        </c:scaling>
        <c:axPos val="b"/>
        <c:majorGridlines>
          <c:spPr>
            <a:ln w="9525" cap="flat" cmpd="sng" algn="ctr">
              <a:solidFill>
                <a:schemeClr val="bg1">
                  <a:lumMod val="7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2126592"/>
        <c:crosses val="autoZero"/>
        <c:crossBetween val="between"/>
        <c:minorUnit val="50"/>
      </c:valAx>
      <c:spPr>
        <a:noFill/>
        <a:ln>
          <a:solidFill>
            <a:schemeClr val="accent1"/>
          </a:solidFill>
        </a:ln>
        <a:effectLst/>
      </c:spPr>
    </c:plotArea>
    <c:plotVisOnly val="1"/>
    <c:dispBlanksAs val="gap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>
        <c:manualLayout>
          <c:layoutTarget val="inner"/>
          <c:xMode val="edge"/>
          <c:yMode val="edge"/>
          <c:x val="3.9993559832798661E-2"/>
          <c:y val="4.1159962581852151E-2"/>
          <c:w val="0.9384323660931273"/>
          <c:h val="0.86160294041822882"/>
        </c:manualLayout>
      </c:layout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02D2EE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Лист1!$A$2:$A$21</c:f>
              <c:numCache>
                <c:formatCode>General</c:formatCode>
                <c:ptCount val="20"/>
                <c:pt idx="0">
                  <c:v>20</c:v>
                </c:pt>
                <c:pt idx="1">
                  <c:v>19</c:v>
                </c:pt>
                <c:pt idx="2">
                  <c:v>18</c:v>
                </c:pt>
                <c:pt idx="3">
                  <c:v>17</c:v>
                </c:pt>
                <c:pt idx="4">
                  <c:v>16</c:v>
                </c:pt>
                <c:pt idx="5">
                  <c:v>15</c:v>
                </c:pt>
                <c:pt idx="6">
                  <c:v>14</c:v>
                </c:pt>
                <c:pt idx="7">
                  <c:v>13</c:v>
                </c:pt>
                <c:pt idx="8">
                  <c:v>12</c:v>
                </c:pt>
                <c:pt idx="9">
                  <c:v>11</c:v>
                </c:pt>
                <c:pt idx="10">
                  <c:v>10</c:v>
                </c:pt>
                <c:pt idx="11">
                  <c:v>9</c:v>
                </c:pt>
                <c:pt idx="12">
                  <c:v>8</c:v>
                </c:pt>
                <c:pt idx="13">
                  <c:v>7</c:v>
                </c:pt>
                <c:pt idx="14">
                  <c:v>6</c:v>
                </c:pt>
                <c:pt idx="15">
                  <c:v>5</c:v>
                </c:pt>
                <c:pt idx="16">
                  <c:v>4</c:v>
                </c:pt>
                <c:pt idx="17">
                  <c:v>3</c:v>
                </c:pt>
                <c:pt idx="18">
                  <c:v>2</c:v>
                </c:pt>
                <c:pt idx="19">
                  <c:v>1</c:v>
                </c:pt>
              </c:numCache>
            </c:numRef>
          </c:cat>
          <c:val>
            <c:numRef>
              <c:f>Лист1!$B$2:$B$21</c:f>
              <c:numCache>
                <c:formatCode>General</c:formatCode>
                <c:ptCount val="20"/>
                <c:pt idx="0">
                  <c:v>0</c:v>
                </c:pt>
                <c:pt idx="1">
                  <c:v>4</c:v>
                </c:pt>
                <c:pt idx="2">
                  <c:v>5</c:v>
                </c:pt>
                <c:pt idx="3">
                  <c:v>3</c:v>
                </c:pt>
                <c:pt idx="4">
                  <c:v>1</c:v>
                </c:pt>
                <c:pt idx="5">
                  <c:v>2</c:v>
                </c:pt>
                <c:pt idx="6">
                  <c:v>3</c:v>
                </c:pt>
                <c:pt idx="7">
                  <c:v>5</c:v>
                </c:pt>
                <c:pt idx="8">
                  <c:v>0</c:v>
                </c:pt>
                <c:pt idx="9">
                  <c:v>6</c:v>
                </c:pt>
                <c:pt idx="10">
                  <c:v>6</c:v>
                </c:pt>
                <c:pt idx="11">
                  <c:v>9</c:v>
                </c:pt>
                <c:pt idx="12">
                  <c:v>13</c:v>
                </c:pt>
                <c:pt idx="13">
                  <c:v>14</c:v>
                </c:pt>
                <c:pt idx="14">
                  <c:v>40</c:v>
                </c:pt>
                <c:pt idx="15">
                  <c:v>49</c:v>
                </c:pt>
                <c:pt idx="16">
                  <c:v>88</c:v>
                </c:pt>
                <c:pt idx="17">
                  <c:v>138</c:v>
                </c:pt>
                <c:pt idx="18">
                  <c:v>212</c:v>
                </c:pt>
                <c:pt idx="19">
                  <c:v>686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F0B-4C86-891C-A60535D77A6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numRef>
              <c:f>Лист1!$A$2:$A$21</c:f>
              <c:numCache>
                <c:formatCode>General</c:formatCode>
                <c:ptCount val="20"/>
                <c:pt idx="0">
                  <c:v>20</c:v>
                </c:pt>
                <c:pt idx="1">
                  <c:v>19</c:v>
                </c:pt>
                <c:pt idx="2">
                  <c:v>18</c:v>
                </c:pt>
                <c:pt idx="3">
                  <c:v>17</c:v>
                </c:pt>
                <c:pt idx="4">
                  <c:v>16</c:v>
                </c:pt>
                <c:pt idx="5">
                  <c:v>15</c:v>
                </c:pt>
                <c:pt idx="6">
                  <c:v>14</c:v>
                </c:pt>
                <c:pt idx="7">
                  <c:v>13</c:v>
                </c:pt>
                <c:pt idx="8">
                  <c:v>12</c:v>
                </c:pt>
                <c:pt idx="9">
                  <c:v>11</c:v>
                </c:pt>
                <c:pt idx="10">
                  <c:v>10</c:v>
                </c:pt>
                <c:pt idx="11">
                  <c:v>9</c:v>
                </c:pt>
                <c:pt idx="12">
                  <c:v>8</c:v>
                </c:pt>
                <c:pt idx="13">
                  <c:v>7</c:v>
                </c:pt>
                <c:pt idx="14">
                  <c:v>6</c:v>
                </c:pt>
                <c:pt idx="15">
                  <c:v>5</c:v>
                </c:pt>
                <c:pt idx="16">
                  <c:v>4</c:v>
                </c:pt>
                <c:pt idx="17">
                  <c:v>3</c:v>
                </c:pt>
                <c:pt idx="18">
                  <c:v>2</c:v>
                </c:pt>
                <c:pt idx="19">
                  <c:v>1</c:v>
                </c:pt>
              </c:numCache>
            </c:numRef>
          </c:cat>
          <c:val>
            <c:numRef>
              <c:f>Лист1!$C$2:$C$21</c:f>
              <c:numCache>
                <c:formatCode>General</c:formatCode>
                <c:ptCount val="20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F0B-4C86-891C-A60535D77A6F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numRef>
              <c:f>Лист1!$A$2:$A$21</c:f>
              <c:numCache>
                <c:formatCode>General</c:formatCode>
                <c:ptCount val="20"/>
                <c:pt idx="0">
                  <c:v>20</c:v>
                </c:pt>
                <c:pt idx="1">
                  <c:v>19</c:v>
                </c:pt>
                <c:pt idx="2">
                  <c:v>18</c:v>
                </c:pt>
                <c:pt idx="3">
                  <c:v>17</c:v>
                </c:pt>
                <c:pt idx="4">
                  <c:v>16</c:v>
                </c:pt>
                <c:pt idx="5">
                  <c:v>15</c:v>
                </c:pt>
                <c:pt idx="6">
                  <c:v>14</c:v>
                </c:pt>
                <c:pt idx="7">
                  <c:v>13</c:v>
                </c:pt>
                <c:pt idx="8">
                  <c:v>12</c:v>
                </c:pt>
                <c:pt idx="9">
                  <c:v>11</c:v>
                </c:pt>
                <c:pt idx="10">
                  <c:v>10</c:v>
                </c:pt>
                <c:pt idx="11">
                  <c:v>9</c:v>
                </c:pt>
                <c:pt idx="12">
                  <c:v>8</c:v>
                </c:pt>
                <c:pt idx="13">
                  <c:v>7</c:v>
                </c:pt>
                <c:pt idx="14">
                  <c:v>6</c:v>
                </c:pt>
                <c:pt idx="15">
                  <c:v>5</c:v>
                </c:pt>
                <c:pt idx="16">
                  <c:v>4</c:v>
                </c:pt>
                <c:pt idx="17">
                  <c:v>3</c:v>
                </c:pt>
                <c:pt idx="18">
                  <c:v>2</c:v>
                </c:pt>
                <c:pt idx="19">
                  <c:v>1</c:v>
                </c:pt>
              </c:numCache>
            </c:numRef>
          </c:cat>
          <c:val>
            <c:numRef>
              <c:f>Лист1!$D$2:$D$21</c:f>
              <c:numCache>
                <c:formatCode>General</c:formatCode>
                <c:ptCount val="20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F0B-4C86-891C-A60535D77A6F}"/>
            </c:ext>
          </c:extLst>
        </c:ser>
        <c:gapWidth val="50"/>
        <c:axId val="116374144"/>
        <c:axId val="124588800"/>
      </c:barChart>
      <c:catAx>
        <c:axId val="116374144"/>
        <c:scaling>
          <c:orientation val="minMax"/>
        </c:scaling>
        <c:axPos val="l"/>
        <c:numFmt formatCode="General" sourceLinked="1"/>
        <c:majorTickMark val="none"/>
        <c:tickLblPos val="nextTo"/>
        <c:spPr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4588800"/>
        <c:crosses val="autoZero"/>
        <c:auto val="1"/>
        <c:lblAlgn val="ctr"/>
        <c:lblOffset val="100"/>
        <c:tickLblSkip val="1"/>
      </c:catAx>
      <c:valAx>
        <c:axId val="124588800"/>
        <c:scaling>
          <c:orientation val="minMax"/>
          <c:max val="700"/>
        </c:scaling>
        <c:axPos val="b"/>
        <c:majorGridlines>
          <c:spPr>
            <a:ln w="9525" cap="flat" cmpd="sng" algn="ctr">
              <a:solidFill>
                <a:schemeClr val="bg1">
                  <a:lumMod val="7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6374144"/>
        <c:crosses val="autoZero"/>
        <c:crossBetween val="between"/>
        <c:minorUnit val="50"/>
      </c:valAx>
      <c:spPr>
        <a:noFill/>
        <a:ln>
          <a:solidFill>
            <a:schemeClr val="accent1"/>
          </a:solidFill>
        </a:ln>
        <a:effectLst/>
      </c:spPr>
    </c:plotArea>
    <c:plotVisOnly val="1"/>
    <c:dispBlanksAs val="gap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barChart>
        <c:barDir val="bar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cat>
            <c:strRef>
              <c:f>Лист1!$A$2:$A$14</c:f>
              <c:strCache>
                <c:ptCount val="13"/>
                <c:pt idx="0">
                  <c:v>Тромбозы</c:v>
                </c:pt>
                <c:pt idx="1">
                  <c:v>Заболевание печени</c:v>
                </c:pt>
                <c:pt idx="2">
                  <c:v>Заболевание почек</c:v>
                </c:pt>
                <c:pt idx="3">
                  <c:v>Эмфизема</c:v>
                </c:pt>
                <c:pt idx="4">
                  <c:v>ХСН</c:v>
                </c:pt>
                <c:pt idx="5">
                  <c:v>ГПОД</c:v>
                </c:pt>
                <c:pt idx="6">
                  <c:v>Ожирение</c:v>
                </c:pt>
                <c:pt idx="7">
                  <c:v>Аритмия</c:v>
                </c:pt>
                <c:pt idx="8">
                  <c:v>СД</c:v>
                </c:pt>
                <c:pt idx="9">
                  <c:v>ЛГ</c:v>
                </c:pt>
                <c:pt idx="10">
                  <c:v>ГЭРБ</c:v>
                </c:pt>
                <c:pt idx="11">
                  <c:v>ИБС</c:v>
                </c:pt>
                <c:pt idx="12">
                  <c:v>ГБ</c:v>
                </c:pt>
              </c:strCache>
            </c:str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3.8</c:v>
                </c:pt>
                <c:pt idx="1">
                  <c:v>4.2</c:v>
                </c:pt>
                <c:pt idx="2">
                  <c:v>5.8</c:v>
                </c:pt>
                <c:pt idx="3">
                  <c:v>6.7</c:v>
                </c:pt>
                <c:pt idx="4">
                  <c:v>8.4</c:v>
                </c:pt>
                <c:pt idx="5">
                  <c:v>8.6</c:v>
                </c:pt>
                <c:pt idx="6">
                  <c:v>10.200000000000001</c:v>
                </c:pt>
                <c:pt idx="7">
                  <c:v>11.3</c:v>
                </c:pt>
                <c:pt idx="8">
                  <c:v>14.5</c:v>
                </c:pt>
                <c:pt idx="9">
                  <c:v>16</c:v>
                </c:pt>
                <c:pt idx="10">
                  <c:v>16.7</c:v>
                </c:pt>
                <c:pt idx="11">
                  <c:v>32.300000000000011</c:v>
                </c:pt>
                <c:pt idx="12">
                  <c:v>52.1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8FE-430F-8EEB-E9695ADFCA1B}"/>
            </c:ext>
          </c:extLst>
        </c:ser>
        <c:dLbls/>
        <c:overlap val="100"/>
        <c:axId val="78409088"/>
        <c:axId val="78443648"/>
      </c:barChart>
      <c:catAx>
        <c:axId val="78409088"/>
        <c:scaling>
          <c:orientation val="minMax"/>
        </c:scaling>
        <c:axPos val="l"/>
        <c:numFmt formatCode="General" sourceLinked="0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78443648"/>
        <c:crosses val="autoZero"/>
        <c:auto val="1"/>
        <c:lblAlgn val="ctr"/>
        <c:lblOffset val="100"/>
      </c:catAx>
      <c:valAx>
        <c:axId val="78443648"/>
        <c:scaling>
          <c:orientation val="minMax"/>
        </c:scaling>
        <c:axPos val="b"/>
        <c:majorGridlines/>
        <c:numFmt formatCode="General" sourceLinked="1"/>
        <c:tickLblPos val="nextTo"/>
        <c:crossAx val="78409088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bar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cat>
            <c:strRef>
              <c:f>Лист1!$A$2:$A$14</c:f>
              <c:strCache>
                <c:ptCount val="13"/>
                <c:pt idx="0">
                  <c:v>Тромбозы</c:v>
                </c:pt>
                <c:pt idx="1">
                  <c:v>Заболевание печени</c:v>
                </c:pt>
                <c:pt idx="2">
                  <c:v>Заболевание почек</c:v>
                </c:pt>
                <c:pt idx="3">
                  <c:v>Эмфизема</c:v>
                </c:pt>
                <c:pt idx="4">
                  <c:v>ХСН</c:v>
                </c:pt>
                <c:pt idx="5">
                  <c:v>ГПОД</c:v>
                </c:pt>
                <c:pt idx="6">
                  <c:v>Ожирение</c:v>
                </c:pt>
                <c:pt idx="7">
                  <c:v>Аритмия</c:v>
                </c:pt>
                <c:pt idx="8">
                  <c:v>СД</c:v>
                </c:pt>
                <c:pt idx="9">
                  <c:v>ЛГ</c:v>
                </c:pt>
                <c:pt idx="10">
                  <c:v>ГЭРБ</c:v>
                </c:pt>
                <c:pt idx="11">
                  <c:v>ИБС</c:v>
                </c:pt>
                <c:pt idx="12">
                  <c:v>ГБ</c:v>
                </c:pt>
              </c:strCache>
            </c:str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3.8</c:v>
                </c:pt>
                <c:pt idx="1">
                  <c:v>4.2</c:v>
                </c:pt>
                <c:pt idx="2">
                  <c:v>5.8</c:v>
                </c:pt>
                <c:pt idx="3">
                  <c:v>6.7</c:v>
                </c:pt>
                <c:pt idx="4">
                  <c:v>8.4</c:v>
                </c:pt>
                <c:pt idx="5">
                  <c:v>8.6</c:v>
                </c:pt>
                <c:pt idx="6">
                  <c:v>10.200000000000001</c:v>
                </c:pt>
                <c:pt idx="7">
                  <c:v>11.3</c:v>
                </c:pt>
                <c:pt idx="8">
                  <c:v>14.5</c:v>
                </c:pt>
                <c:pt idx="9">
                  <c:v>16</c:v>
                </c:pt>
                <c:pt idx="10">
                  <c:v>16.7</c:v>
                </c:pt>
                <c:pt idx="11">
                  <c:v>32.300000000000004</c:v>
                </c:pt>
                <c:pt idx="12">
                  <c:v>52.1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8FE-430F-8EEB-E9695ADFCA1B}"/>
            </c:ext>
          </c:extLst>
        </c:ser>
        <c:overlap val="100"/>
        <c:axId val="47642880"/>
        <c:axId val="48329856"/>
      </c:barChart>
      <c:catAx>
        <c:axId val="47642880"/>
        <c:scaling>
          <c:orientation val="minMax"/>
        </c:scaling>
        <c:axPos val="l"/>
        <c:numFmt formatCode="General" sourceLinked="0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48329856"/>
        <c:crosses val="autoZero"/>
        <c:auto val="1"/>
        <c:lblAlgn val="ctr"/>
        <c:lblOffset val="100"/>
      </c:catAx>
      <c:valAx>
        <c:axId val="48329856"/>
        <c:scaling>
          <c:orientation val="minMax"/>
        </c:scaling>
        <c:axPos val="b"/>
        <c:majorGridlines/>
        <c:numFmt formatCode="General" sourceLinked="1"/>
        <c:tickLblPos val="nextTo"/>
        <c:crossAx val="47642880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0.12464727484491971"/>
          <c:y val="2.0834508357854883E-2"/>
          <c:w val="0.87535276045443766"/>
          <c:h val="0.63820554399679841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2016-2017</c:v>
                </c:pt>
              </c:strCache>
            </c:strRef>
          </c:tx>
          <c:spPr>
            <a:ln w="24450">
              <a:noFill/>
            </a:ln>
          </c:spPr>
          <c:dPt>
            <c:idx val="3"/>
            <c:spPr>
              <a:solidFill>
                <a:schemeClr val="accent1">
                  <a:lumMod val="75000"/>
                </a:schemeClr>
              </a:solidFill>
              <a:ln w="24450">
                <a:noFill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A8F-4A52-A20E-5578DF38C60E}"/>
              </c:ext>
            </c:extLst>
          </c:dPt>
          <c:dPt>
            <c:idx val="6"/>
            <c:extLst xmlns:c16r2="http://schemas.microsoft.com/office/drawing/2015/06/chart">
              <c:ext xmlns:c16="http://schemas.microsoft.com/office/drawing/2014/chart" uri="{C3380CC4-5D6E-409C-BE32-E72D297353CC}">
                <c16:uniqueId val="{00000002-3A8F-4A52-A20E-5578DF38C60E}"/>
              </c:ext>
            </c:extLst>
          </c:dPt>
          <c:dPt>
            <c:idx val="8"/>
            <c:spPr>
              <a:solidFill>
                <a:schemeClr val="accent1">
                  <a:lumMod val="75000"/>
                </a:schemeClr>
              </a:solidFill>
              <a:ln w="24450">
                <a:noFill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3A8F-4A52-A20E-5578DF38C60E}"/>
              </c:ext>
            </c:extLst>
          </c:dPt>
          <c:dLbls>
            <c:spPr>
              <a:noFill/>
              <a:ln w="24450">
                <a:noFill/>
              </a:ln>
            </c:spPr>
            <c:txPr>
              <a:bodyPr rot="0" vert="horz"/>
              <a:lstStyle/>
              <a:p>
                <a:pPr>
                  <a:defRPr sz="1100"/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ГКС</c:v>
                </c:pt>
                <c:pt idx="1">
                  <c:v>АЗА</c:v>
                </c:pt>
                <c:pt idx="2">
                  <c:v>NАС</c:v>
                </c:pt>
                <c:pt idx="3">
                  <c:v>ЦФА</c:v>
                </c:pt>
                <c:pt idx="4">
                  <c:v>ПИРФ</c:v>
                </c:pt>
                <c:pt idx="5">
                  <c:v>НИНТ</c:v>
                </c:pt>
                <c:pt idx="6">
                  <c:v>МФ</c:v>
                </c:pt>
                <c:pt idx="7">
                  <c:v>ИПП</c:v>
                </c:pt>
                <c:pt idx="8">
                  <c:v>H2 блокаторы</c:v>
                </c:pt>
                <c:pt idx="9">
                  <c:v>Антикоагулянты</c:v>
                </c:pt>
              </c:strCache>
            </c:strRef>
          </c:cat>
          <c:val>
            <c:numRef>
              <c:f>Лист1!$B$2:$B$11</c:f>
              <c:numCache>
                <c:formatCode>0.0%</c:formatCode>
                <c:ptCount val="10"/>
                <c:pt idx="0">
                  <c:v>0.47430000000000005</c:v>
                </c:pt>
                <c:pt idx="1">
                  <c:v>2.9600000000000001E-2</c:v>
                </c:pt>
                <c:pt idx="2">
                  <c:v>9.6800000000000025E-2</c:v>
                </c:pt>
                <c:pt idx="3">
                  <c:v>1.3800000000000003E-2</c:v>
                </c:pt>
                <c:pt idx="4">
                  <c:v>5.9000000000000007E-3</c:v>
                </c:pt>
                <c:pt idx="5">
                  <c:v>4.1500000000000002E-2</c:v>
                </c:pt>
                <c:pt idx="6">
                  <c:v>2.0000000000000005E-3</c:v>
                </c:pt>
                <c:pt idx="7">
                  <c:v>0.14820000000000003</c:v>
                </c:pt>
                <c:pt idx="8">
                  <c:v>1.3800000000000003E-2</c:v>
                </c:pt>
                <c:pt idx="9">
                  <c:v>1.9800000000000005E-2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3A8F-4A52-A20E-5578DF38C60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2018-2019</c:v>
                </c:pt>
              </c:strCache>
            </c:strRef>
          </c:tx>
          <c:spPr>
            <a:solidFill>
              <a:srgbClr val="009999"/>
            </a:solidFill>
            <a:ln w="24450">
              <a:noFill/>
            </a:ln>
          </c:spPr>
          <c:dPt>
            <c:idx val="3"/>
            <c:spPr>
              <a:solidFill>
                <a:srgbClr val="006666"/>
              </a:solidFill>
              <a:ln w="24450">
                <a:noFill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3A8F-4A52-A20E-5578DF38C60E}"/>
              </c:ext>
            </c:extLst>
          </c:dPt>
          <c:dPt>
            <c:idx val="8"/>
            <c:spPr>
              <a:solidFill>
                <a:srgbClr val="40959E"/>
              </a:solidFill>
              <a:ln w="24450">
                <a:noFill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3A8F-4A52-A20E-5578DF38C60E}"/>
              </c:ext>
            </c:extLst>
          </c:dPt>
          <c:dPt>
            <c:idx val="9"/>
            <c:spPr>
              <a:solidFill>
                <a:srgbClr val="006A68"/>
              </a:solidFill>
              <a:ln w="24450">
                <a:noFill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40F0-4C6B-A20C-8131146AEA50}"/>
              </c:ext>
            </c:extLst>
          </c:dPt>
          <c:dLbls>
            <c:spPr>
              <a:noFill/>
              <a:ln w="24450">
                <a:noFill/>
              </a:ln>
            </c:spPr>
            <c:txPr>
              <a:bodyPr rot="0" vert="horz"/>
              <a:lstStyle/>
              <a:p>
                <a:pPr>
                  <a:defRPr sz="1100"/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ГКС</c:v>
                </c:pt>
                <c:pt idx="1">
                  <c:v>АЗА</c:v>
                </c:pt>
                <c:pt idx="2">
                  <c:v>NАС</c:v>
                </c:pt>
                <c:pt idx="3">
                  <c:v>ЦФА</c:v>
                </c:pt>
                <c:pt idx="4">
                  <c:v>ПИРФ</c:v>
                </c:pt>
                <c:pt idx="5">
                  <c:v>НИНТ</c:v>
                </c:pt>
                <c:pt idx="6">
                  <c:v>МФ</c:v>
                </c:pt>
                <c:pt idx="7">
                  <c:v>ИПП</c:v>
                </c:pt>
                <c:pt idx="8">
                  <c:v>H2 блокаторы</c:v>
                </c:pt>
                <c:pt idx="9">
                  <c:v>Антикоагулянты</c:v>
                </c:pt>
              </c:strCache>
            </c:strRef>
          </c:cat>
          <c:val>
            <c:numRef>
              <c:f>Лист1!$C$2:$C$11</c:f>
              <c:numCache>
                <c:formatCode>0.0%</c:formatCode>
                <c:ptCount val="10"/>
                <c:pt idx="0">
                  <c:v>0.31700000000000006</c:v>
                </c:pt>
                <c:pt idx="1">
                  <c:v>4.200000000000001E-2</c:v>
                </c:pt>
                <c:pt idx="2">
                  <c:v>8.2000000000000003E-2</c:v>
                </c:pt>
                <c:pt idx="3">
                  <c:v>2.9000000000000001E-2</c:v>
                </c:pt>
                <c:pt idx="4">
                  <c:v>7.0999999999999994E-2</c:v>
                </c:pt>
                <c:pt idx="5">
                  <c:v>9.5600000000000018E-2</c:v>
                </c:pt>
                <c:pt idx="6">
                  <c:v>4.5999999999999999E-2</c:v>
                </c:pt>
                <c:pt idx="7">
                  <c:v>8.6000000000000021E-2</c:v>
                </c:pt>
                <c:pt idx="8">
                  <c:v>4.8000000000000001E-2</c:v>
                </c:pt>
                <c:pt idx="9">
                  <c:v>3.4000000000000002E-2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3A8F-4A52-A20E-5578DF38C60E}"/>
            </c:ext>
          </c:extLst>
        </c:ser>
        <c:dLbls/>
        <c:gapWidth val="70"/>
        <c:overlap val="-17"/>
        <c:axId val="104853504"/>
        <c:axId val="104855040"/>
      </c:barChart>
      <c:catAx>
        <c:axId val="10485350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169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sz="1000"/>
            </a:pPr>
            <a:endParaRPr lang="ru-RU"/>
          </a:p>
        </c:txPr>
        <c:crossAx val="104855040"/>
        <c:crosses val="autoZero"/>
        <c:auto val="1"/>
        <c:lblAlgn val="ctr"/>
        <c:lblOffset val="100"/>
      </c:catAx>
      <c:valAx>
        <c:axId val="104855040"/>
        <c:scaling>
          <c:orientation val="minMax"/>
          <c:max val="0.6000000000000002"/>
        </c:scaling>
        <c:axPos val="l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 dirty="0"/>
                  <a:t>% </a:t>
                </a:r>
                <a:r>
                  <a:rPr lang="ru-RU" sz="1400" dirty="0"/>
                  <a:t>пациентов</a:t>
                </a:r>
                <a:endParaRPr lang="en-US" sz="1400" dirty="0"/>
              </a:p>
            </c:rich>
          </c:tx>
          <c:layout>
            <c:manualLayout>
              <c:xMode val="edge"/>
              <c:yMode val="edge"/>
              <c:x val="3.841647061644151E-2"/>
              <c:y val="0.23220348608498864"/>
            </c:manualLayout>
          </c:layout>
          <c:spPr>
            <a:noFill/>
            <a:ln w="24450">
              <a:noFill/>
            </a:ln>
          </c:spPr>
        </c:title>
        <c:numFmt formatCode="0%" sourceLinked="0"/>
        <c:majorTickMark val="none"/>
        <c:tickLblPos val="nextTo"/>
        <c:spPr>
          <a:ln w="6112">
            <a:noFill/>
          </a:ln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0485350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8694844944335354"/>
          <c:y val="4.0379785213080832E-2"/>
          <c:w val="0.14165527373891967"/>
          <c:h val="0.18857257845143391"/>
        </c:manualLayout>
      </c:layout>
      <c:spPr>
        <a:noFill/>
        <a:ln w="24450">
          <a:noFill/>
        </a:ln>
      </c:spPr>
      <c:txPr>
        <a:bodyPr rot="0" vert="horz"/>
        <a:lstStyle/>
        <a:p>
          <a:pPr>
            <a:defRPr sz="1600"/>
          </a:pPr>
          <a:endParaRPr lang="ru-RU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0" b="0">
          <a:latin typeface="+mn-lt"/>
        </a:defRPr>
      </a:pPr>
      <a:endParaRPr lang="ru-RU"/>
    </a:p>
  </c:txPr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0.12464727484491975"/>
          <c:y val="2.0834508357854886E-2"/>
          <c:w val="0.87535276045443766"/>
          <c:h val="0.63820554399679863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2016-2017</c:v>
                </c:pt>
              </c:strCache>
            </c:strRef>
          </c:tx>
          <c:spPr>
            <a:ln w="24450">
              <a:noFill/>
            </a:ln>
          </c:spPr>
          <c:dPt>
            <c:idx val="3"/>
            <c:spPr>
              <a:solidFill>
                <a:schemeClr val="accent1">
                  <a:lumMod val="75000"/>
                </a:schemeClr>
              </a:solidFill>
              <a:ln w="24450">
                <a:noFill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A8F-4A52-A20E-5578DF38C60E}"/>
              </c:ext>
            </c:extLst>
          </c:dPt>
          <c:dPt>
            <c:idx val="8"/>
            <c:spPr>
              <a:solidFill>
                <a:schemeClr val="accent1">
                  <a:lumMod val="75000"/>
                </a:schemeClr>
              </a:solidFill>
              <a:ln w="24450">
                <a:noFill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3A8F-4A52-A20E-5578DF38C60E}"/>
              </c:ext>
            </c:extLst>
          </c:dPt>
          <c:dLbls>
            <c:spPr>
              <a:noFill/>
              <a:ln w="24450">
                <a:noFill/>
              </a:ln>
            </c:spPr>
            <c:txPr>
              <a:bodyPr rot="0" vert="horz"/>
              <a:lstStyle/>
              <a:p>
                <a:pPr>
                  <a:defRPr sz="1100"/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ГКС</c:v>
                </c:pt>
                <c:pt idx="1">
                  <c:v>АЗА</c:v>
                </c:pt>
                <c:pt idx="2">
                  <c:v>NАС</c:v>
                </c:pt>
                <c:pt idx="3">
                  <c:v>ЦФА</c:v>
                </c:pt>
                <c:pt idx="4">
                  <c:v>ПИРФ</c:v>
                </c:pt>
                <c:pt idx="5">
                  <c:v>НИНТ</c:v>
                </c:pt>
                <c:pt idx="6">
                  <c:v>МФ</c:v>
                </c:pt>
                <c:pt idx="7">
                  <c:v>ИПП</c:v>
                </c:pt>
                <c:pt idx="8">
                  <c:v>H2 блокаторы</c:v>
                </c:pt>
                <c:pt idx="9">
                  <c:v>Антикоагулянты</c:v>
                </c:pt>
              </c:strCache>
            </c:strRef>
          </c:cat>
          <c:val>
            <c:numRef>
              <c:f>Лист1!$B$2:$B$11</c:f>
              <c:numCache>
                <c:formatCode>0.0%</c:formatCode>
                <c:ptCount val="10"/>
                <c:pt idx="0">
                  <c:v>0.47430000000000017</c:v>
                </c:pt>
                <c:pt idx="1">
                  <c:v>2.9600000000000001E-2</c:v>
                </c:pt>
                <c:pt idx="2">
                  <c:v>9.6800000000000025E-2</c:v>
                </c:pt>
                <c:pt idx="3">
                  <c:v>1.3800000000000007E-2</c:v>
                </c:pt>
                <c:pt idx="4">
                  <c:v>5.9000000000000042E-3</c:v>
                </c:pt>
                <c:pt idx="5">
                  <c:v>4.1500000000000002E-2</c:v>
                </c:pt>
                <c:pt idx="6">
                  <c:v>2.0000000000000013E-3</c:v>
                </c:pt>
                <c:pt idx="7">
                  <c:v>0.14820000000000008</c:v>
                </c:pt>
                <c:pt idx="8">
                  <c:v>1.3800000000000007E-2</c:v>
                </c:pt>
                <c:pt idx="9">
                  <c:v>1.9800000000000012E-2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3A8F-4A52-A20E-5578DF38C60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2018-2019</c:v>
                </c:pt>
              </c:strCache>
            </c:strRef>
          </c:tx>
          <c:spPr>
            <a:solidFill>
              <a:srgbClr val="009999"/>
            </a:solidFill>
            <a:ln w="24450">
              <a:noFill/>
            </a:ln>
          </c:spPr>
          <c:dPt>
            <c:idx val="3"/>
            <c:spPr>
              <a:solidFill>
                <a:srgbClr val="006666"/>
              </a:solidFill>
              <a:ln w="24450">
                <a:noFill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3A8F-4A52-A20E-5578DF38C60E}"/>
              </c:ext>
            </c:extLst>
          </c:dPt>
          <c:dPt>
            <c:idx val="8"/>
            <c:spPr>
              <a:solidFill>
                <a:srgbClr val="40959E"/>
              </a:solidFill>
              <a:ln w="24450">
                <a:noFill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3A8F-4A52-A20E-5578DF38C60E}"/>
              </c:ext>
            </c:extLst>
          </c:dPt>
          <c:dPt>
            <c:idx val="9"/>
            <c:spPr>
              <a:solidFill>
                <a:srgbClr val="006A68"/>
              </a:solidFill>
              <a:ln w="24450">
                <a:noFill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40F0-4C6B-A20C-8131146AEA50}"/>
              </c:ext>
            </c:extLst>
          </c:dPt>
          <c:dLbls>
            <c:spPr>
              <a:noFill/>
              <a:ln w="24450">
                <a:noFill/>
              </a:ln>
            </c:spPr>
            <c:txPr>
              <a:bodyPr rot="0" vert="horz"/>
              <a:lstStyle/>
              <a:p>
                <a:pPr>
                  <a:defRPr sz="1100"/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ГКС</c:v>
                </c:pt>
                <c:pt idx="1">
                  <c:v>АЗА</c:v>
                </c:pt>
                <c:pt idx="2">
                  <c:v>NАС</c:v>
                </c:pt>
                <c:pt idx="3">
                  <c:v>ЦФА</c:v>
                </c:pt>
                <c:pt idx="4">
                  <c:v>ПИРФ</c:v>
                </c:pt>
                <c:pt idx="5">
                  <c:v>НИНТ</c:v>
                </c:pt>
                <c:pt idx="6">
                  <c:v>МФ</c:v>
                </c:pt>
                <c:pt idx="7">
                  <c:v>ИПП</c:v>
                </c:pt>
                <c:pt idx="8">
                  <c:v>H2 блокаторы</c:v>
                </c:pt>
                <c:pt idx="9">
                  <c:v>Антикоагулянты</c:v>
                </c:pt>
              </c:strCache>
            </c:strRef>
          </c:cat>
          <c:val>
            <c:numRef>
              <c:f>Лист1!$C$2:$C$11</c:f>
              <c:numCache>
                <c:formatCode>0.0%</c:formatCode>
                <c:ptCount val="10"/>
                <c:pt idx="0">
                  <c:v>0.31700000000000017</c:v>
                </c:pt>
                <c:pt idx="1">
                  <c:v>4.2000000000000023E-2</c:v>
                </c:pt>
                <c:pt idx="2">
                  <c:v>8.2000000000000003E-2</c:v>
                </c:pt>
                <c:pt idx="3">
                  <c:v>2.9000000000000001E-2</c:v>
                </c:pt>
                <c:pt idx="4">
                  <c:v>7.0999999999999994E-2</c:v>
                </c:pt>
                <c:pt idx="5">
                  <c:v>9.5600000000000046E-2</c:v>
                </c:pt>
                <c:pt idx="6">
                  <c:v>4.5999999999999999E-2</c:v>
                </c:pt>
                <c:pt idx="7">
                  <c:v>8.6000000000000021E-2</c:v>
                </c:pt>
                <c:pt idx="8">
                  <c:v>4.8000000000000001E-2</c:v>
                </c:pt>
                <c:pt idx="9">
                  <c:v>3.4000000000000002E-2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3A8F-4A52-A20E-5578DF38C60E}"/>
            </c:ext>
          </c:extLst>
        </c:ser>
        <c:gapWidth val="70"/>
        <c:overlap val="-17"/>
        <c:axId val="48331776"/>
        <c:axId val="73011200"/>
      </c:barChart>
      <c:catAx>
        <c:axId val="4833177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169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sz="1000"/>
            </a:pPr>
            <a:endParaRPr lang="ru-RU"/>
          </a:p>
        </c:txPr>
        <c:crossAx val="73011200"/>
        <c:crosses val="autoZero"/>
        <c:auto val="1"/>
        <c:lblAlgn val="ctr"/>
        <c:lblOffset val="100"/>
      </c:catAx>
      <c:valAx>
        <c:axId val="73011200"/>
        <c:scaling>
          <c:orientation val="minMax"/>
          <c:max val="0.60000000000000042"/>
        </c:scaling>
        <c:axPos val="l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 dirty="0" smtClean="0"/>
                  <a:t>%  of patients</a:t>
                </a:r>
                <a:endParaRPr lang="en-US" sz="1400" dirty="0"/>
              </a:p>
            </c:rich>
          </c:tx>
          <c:layout>
            <c:manualLayout>
              <c:xMode val="edge"/>
              <c:yMode val="edge"/>
              <c:x val="3.841647061644151E-2"/>
              <c:y val="0.23220348608498873"/>
            </c:manualLayout>
          </c:layout>
          <c:spPr>
            <a:noFill/>
            <a:ln w="24450">
              <a:noFill/>
            </a:ln>
          </c:spPr>
        </c:title>
        <c:numFmt formatCode="0%" sourceLinked="0"/>
        <c:majorTickMark val="none"/>
        <c:tickLblPos val="nextTo"/>
        <c:spPr>
          <a:ln w="6112">
            <a:noFill/>
          </a:ln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4833177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8694844944335365"/>
          <c:y val="4.0379785213080825E-2"/>
          <c:w val="0.14165527373891967"/>
          <c:h val="0.18857257845143391"/>
        </c:manualLayout>
      </c:layout>
      <c:spPr>
        <a:noFill/>
        <a:ln w="24450">
          <a:noFill/>
        </a:ln>
      </c:spPr>
      <c:txPr>
        <a:bodyPr rot="0" vert="horz"/>
        <a:lstStyle/>
        <a:p>
          <a:pPr>
            <a:defRPr sz="1600"/>
          </a:pPr>
          <a:endParaRPr lang="ru-RU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0" b="0">
          <a:latin typeface="+mn-lt"/>
        </a:defRPr>
      </a:pPr>
      <a:endParaRPr lang="ru-RU"/>
    </a:p>
  </c:txPr>
  <c:externalData r:id="rId1"/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0.52144</cdr:x>
      <cdr:y>0.44022</cdr:y>
    </cdr:from>
    <cdr:to>
      <cdr:x>0.55627</cdr:x>
      <cdr:y>0.53744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768582" y="2037163"/>
          <a:ext cx="318521" cy="44989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2400" dirty="0"/>
            <a:t>*</a:t>
          </a:r>
          <a:endParaRPr lang="ru-RU" sz="1100" dirty="0"/>
        </a:p>
      </cdr:txBody>
    </cdr:sp>
  </cdr:relSizeAnchor>
  <cdr:relSizeAnchor xmlns:cdr="http://schemas.openxmlformats.org/drawingml/2006/chartDrawing">
    <cdr:from>
      <cdr:x>0.69291</cdr:x>
      <cdr:y>0.47134</cdr:y>
    </cdr:from>
    <cdr:to>
      <cdr:x>0.7292</cdr:x>
      <cdr:y>0.56856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6336704" y="2181179"/>
          <a:ext cx="331873" cy="4498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2400" dirty="0"/>
            <a:t>*</a:t>
          </a:r>
          <a:endParaRPr lang="ru-RU" sz="1100" dirty="0"/>
        </a:p>
      </cdr:txBody>
    </cdr:sp>
  </cdr:relSizeAnchor>
  <cdr:relSizeAnchor xmlns:cdr="http://schemas.openxmlformats.org/drawingml/2006/chartDrawing">
    <cdr:from>
      <cdr:x>0.6063</cdr:x>
      <cdr:y>0.42466</cdr:y>
    </cdr:from>
    <cdr:to>
      <cdr:x>0.64113</cdr:x>
      <cdr:y>0.50871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5544616" y="1965155"/>
          <a:ext cx="318521" cy="3889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2400" dirty="0"/>
            <a:t>*</a:t>
          </a:r>
          <a:endParaRPr lang="ru-RU" sz="1100" dirty="0"/>
        </a:p>
      </cdr:txBody>
    </cdr:sp>
  </cdr:relSizeAnchor>
  <cdr:relSizeAnchor xmlns:cdr="http://schemas.openxmlformats.org/drawingml/2006/chartDrawing">
    <cdr:from>
      <cdr:x>0.17323</cdr:x>
      <cdr:y>0.19125</cdr:y>
    </cdr:from>
    <cdr:to>
      <cdr:x>0.20806</cdr:x>
      <cdr:y>0.28847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1584176" y="885035"/>
          <a:ext cx="318521" cy="4498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2400" dirty="0"/>
            <a:t>*</a:t>
          </a:r>
          <a:endParaRPr lang="ru-RU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0.52144</cdr:x>
      <cdr:y>0.44022</cdr:y>
    </cdr:from>
    <cdr:to>
      <cdr:x>0.55627</cdr:x>
      <cdr:y>0.53744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768582" y="2037163"/>
          <a:ext cx="318521" cy="44989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2400" dirty="0"/>
            <a:t>*</a:t>
          </a:r>
          <a:endParaRPr lang="ru-RU" sz="1100" dirty="0"/>
        </a:p>
      </cdr:txBody>
    </cdr:sp>
  </cdr:relSizeAnchor>
  <cdr:relSizeAnchor xmlns:cdr="http://schemas.openxmlformats.org/drawingml/2006/chartDrawing">
    <cdr:from>
      <cdr:x>0.69291</cdr:x>
      <cdr:y>0.47134</cdr:y>
    </cdr:from>
    <cdr:to>
      <cdr:x>0.7292</cdr:x>
      <cdr:y>0.56856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6336704" y="2181179"/>
          <a:ext cx="331873" cy="4498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2400" dirty="0"/>
            <a:t>*</a:t>
          </a:r>
          <a:endParaRPr lang="ru-RU" sz="1100" dirty="0"/>
        </a:p>
      </cdr:txBody>
    </cdr:sp>
  </cdr:relSizeAnchor>
  <cdr:relSizeAnchor xmlns:cdr="http://schemas.openxmlformats.org/drawingml/2006/chartDrawing">
    <cdr:from>
      <cdr:x>0.6063</cdr:x>
      <cdr:y>0.42466</cdr:y>
    </cdr:from>
    <cdr:to>
      <cdr:x>0.64113</cdr:x>
      <cdr:y>0.50871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5544616" y="1965155"/>
          <a:ext cx="318521" cy="3889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2400" dirty="0"/>
            <a:t>*</a:t>
          </a:r>
          <a:endParaRPr lang="ru-RU" sz="1100" dirty="0"/>
        </a:p>
      </cdr:txBody>
    </cdr:sp>
  </cdr:relSizeAnchor>
  <cdr:relSizeAnchor xmlns:cdr="http://schemas.openxmlformats.org/drawingml/2006/chartDrawing">
    <cdr:from>
      <cdr:x>0.17323</cdr:x>
      <cdr:y>0.19125</cdr:y>
    </cdr:from>
    <cdr:to>
      <cdr:x>0.20806</cdr:x>
      <cdr:y>0.28847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1584176" y="885035"/>
          <a:ext cx="318521" cy="4498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2400" dirty="0"/>
            <a:t>*</a:t>
          </a:r>
          <a:endParaRPr lang="ru-RU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6113-83AA-43A3-B6BC-C9FC29561269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0721-4F25-43D4-8F7F-961D441BDC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77621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6113-83AA-43A3-B6BC-C9FC29561269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0721-4F25-43D4-8F7F-961D441BDC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88479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6113-83AA-43A3-B6BC-C9FC29561269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0721-4F25-43D4-8F7F-961D441BDC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57565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6113-83AA-43A3-B6BC-C9FC29561269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0721-4F25-43D4-8F7F-961D441BDC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52037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6113-83AA-43A3-B6BC-C9FC29561269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0721-4F25-43D4-8F7F-961D441BDC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80387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6113-83AA-43A3-B6BC-C9FC29561269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0721-4F25-43D4-8F7F-961D441BDC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96190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6113-83AA-43A3-B6BC-C9FC29561269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0721-4F25-43D4-8F7F-961D441BDC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34948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6113-83AA-43A3-B6BC-C9FC29561269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0721-4F25-43D4-8F7F-961D441BDC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68532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6113-83AA-43A3-B6BC-C9FC29561269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0721-4F25-43D4-8F7F-961D441BDC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67578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6113-83AA-43A3-B6BC-C9FC29561269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0721-4F25-43D4-8F7F-961D441BDC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68166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6113-83AA-43A3-B6BC-C9FC29561269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0721-4F25-43D4-8F7F-961D441BDC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6617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B6113-83AA-43A3-B6BC-C9FC29561269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3C0721-4F25-43D4-8F7F-961D441BDC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39274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60180767"/>
              </p:ext>
            </p:extLst>
          </p:nvPr>
        </p:nvGraphicFramePr>
        <p:xfrm>
          <a:off x="539554" y="1124744"/>
          <a:ext cx="8064894" cy="48245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479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1752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2113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5802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7731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8961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529894">
                <a:tc rowSpan="2" gridSpan="2"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Клиническое подозрение на ИЛФ</a:t>
                      </a:r>
                      <a:endParaRPr lang="ru-RU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Гистологический паттерн</a:t>
                      </a:r>
                      <a:endParaRPr lang="ru-RU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08116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ОИП</a:t>
                      </a:r>
                      <a:endParaRPr lang="ru-RU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Вероятная ОИП</a:t>
                      </a:r>
                      <a:endParaRPr lang="ru-RU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Сомнительная ОИП</a:t>
                      </a:r>
                      <a:endParaRPr lang="ru-RU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Другой диагноз</a:t>
                      </a:r>
                      <a:endParaRPr lang="ru-RU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11325">
                <a:tc rowSpan="4"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</a:rPr>
                        <a:t>Паттерн ВРКТ</a:t>
                      </a:r>
                      <a:endParaRPr lang="ru-RU" sz="2000" b="1" dirty="0">
                        <a:solidFill>
                          <a:schemeClr val="bg1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ОИП</a:t>
                      </a:r>
                      <a:endParaRPr lang="ru-RU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ИЛФ</a:t>
                      </a:r>
                      <a:endParaRPr lang="ru-RU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ИЛФ</a:t>
                      </a:r>
                      <a:endParaRPr lang="ru-RU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ИЛФ</a:t>
                      </a:r>
                      <a:endParaRPr lang="ru-RU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Не ИЛФ</a:t>
                      </a:r>
                      <a:endParaRPr lang="ru-RU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5762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Вероятная ОИП</a:t>
                      </a:r>
                      <a:endParaRPr lang="ru-RU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ИЛФ</a:t>
                      </a:r>
                      <a:endParaRPr lang="ru-RU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ИЛФ</a:t>
                      </a:r>
                      <a:endParaRPr lang="ru-RU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Вероятный ИЛФ</a:t>
                      </a:r>
                      <a:endParaRPr lang="ru-RU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Не ИЛФ</a:t>
                      </a:r>
                      <a:endParaRPr lang="ru-RU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599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Сомнительная ОИП</a:t>
                      </a:r>
                      <a:endParaRPr lang="ru-RU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ИЛФ</a:t>
                      </a:r>
                      <a:endParaRPr lang="ru-RU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Вероятный ИЛФ</a:t>
                      </a:r>
                      <a:endParaRPr lang="ru-RU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Диагноз не определен</a:t>
                      </a:r>
                      <a:endParaRPr lang="ru-RU" sz="2000" b="1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Не ИЛФ</a:t>
                      </a:r>
                      <a:endParaRPr lang="ru-RU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85762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Другой диагноз</a:t>
                      </a:r>
                      <a:endParaRPr lang="ru-RU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Вероятный ИЛФ</a:t>
                      </a:r>
                      <a:endParaRPr lang="ru-RU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Не ИЛФ</a:t>
                      </a:r>
                      <a:endParaRPr lang="ru-RU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Не ИЛФ</a:t>
                      </a:r>
                      <a:endParaRPr lang="ru-RU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Не ИЛФ</a:t>
                      </a:r>
                      <a:endParaRPr lang="ru-RU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43608" y="6237312"/>
            <a:ext cx="51058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/>
              <a:t>Рис. 1. Диагностика ИЛФ на основании данных ВРКТ и биопсии легкого [1].</a:t>
            </a:r>
          </a:p>
        </p:txBody>
      </p:sp>
    </p:spTree>
    <p:extLst>
      <p:ext uri="{BB962C8B-B14F-4D97-AF65-F5344CB8AC3E}">
        <p14:creationId xmlns:p14="http://schemas.microsoft.com/office/powerpoint/2010/main" xmlns="" val="27044677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02795916"/>
              </p:ext>
            </p:extLst>
          </p:nvPr>
        </p:nvGraphicFramePr>
        <p:xfrm>
          <a:off x="899592" y="404664"/>
          <a:ext cx="7200863" cy="52565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417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963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9590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8429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4401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75384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CT diagnosis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(n = 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38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)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</a:rPr>
                        <a:t>Histological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 diagnosis 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</a:rPr>
                        <a:t>n = 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</a:rPr>
                        <a:t>38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2419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</a:rPr>
                        <a:t>UIP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</a:rPr>
                        <a:t>Probable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</a:rPr>
                        <a:t>UIP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Indeterminate for 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</a:rPr>
                        <a:t>UIP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</a:rPr>
                        <a:t>Alternative diagnosis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53848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</a:rPr>
                        <a:t>UIP</a:t>
                      </a:r>
                      <a:endParaRPr lang="ru-RU" sz="1800" b="0" dirty="0"/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 (5,3%)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3 (7,9</a:t>
                      </a:r>
                      <a:r>
                        <a:rPr lang="en-US" sz="1800" dirty="0">
                          <a:effectLst/>
                        </a:rPr>
                        <a:t> %</a:t>
                      </a:r>
                      <a:r>
                        <a:rPr lang="ru-RU" sz="1800" dirty="0">
                          <a:effectLst/>
                        </a:rPr>
                        <a:t>)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757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34652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</a:rPr>
                        <a:t>Probable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</a:rPr>
                        <a:t>UIP</a:t>
                      </a:r>
                      <a:endParaRPr lang="ru-RU" sz="1800" b="0" dirty="0"/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5 (13,2 %)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0" dirty="0">
                          <a:effectLst/>
                        </a:rPr>
                        <a:t>3 (7,9%)</a:t>
                      </a:r>
                      <a:endParaRPr lang="ru-RU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0" dirty="0">
                          <a:effectLst/>
                        </a:rPr>
                        <a:t>8 </a:t>
                      </a:r>
                      <a:r>
                        <a:rPr lang="ru-RU" sz="1800" b="0">
                          <a:effectLst/>
                        </a:rPr>
                        <a:t>(21,0 </a:t>
                      </a:r>
                      <a:r>
                        <a:rPr lang="ru-RU" sz="1800" b="0" dirty="0">
                          <a:effectLst/>
                        </a:rPr>
                        <a:t>%)</a:t>
                      </a:r>
                      <a:endParaRPr lang="ru-RU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757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8614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Indeterminate for </a:t>
                      </a:r>
                      <a:r>
                        <a:rPr lang="ru-RU" sz="18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</a:rPr>
                        <a:t>UIP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 (2,6 %)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 (7,9 %)</a:t>
                      </a:r>
                    </a:p>
                  </a:txBody>
                  <a:tcPr marL="68580" marR="68580" marT="0" marB="0" anchor="ctr">
                    <a:solidFill>
                      <a:srgbClr val="FF757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8861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</a:rPr>
                        <a:t>Alternative diagnosis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2 (5,3 %)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0" dirty="0">
                          <a:effectLst/>
                        </a:rPr>
                        <a:t>0</a:t>
                      </a:r>
                      <a:endParaRPr lang="ru-RU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757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 anchor="ctr">
                    <a:solidFill>
                      <a:srgbClr val="FF757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0" dirty="0">
                          <a:effectLst/>
                        </a:rPr>
                        <a:t>11 (28,9</a:t>
                      </a:r>
                      <a:r>
                        <a:rPr lang="en-US" sz="1800" b="0" dirty="0">
                          <a:effectLst/>
                        </a:rPr>
                        <a:t> %</a:t>
                      </a:r>
                      <a:r>
                        <a:rPr lang="ru-RU" sz="1800" b="0" dirty="0">
                          <a:effectLst/>
                        </a:rPr>
                        <a:t>)</a:t>
                      </a:r>
                      <a:endParaRPr lang="ru-RU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757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555701" y="5877272"/>
            <a:ext cx="47613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Fig</a:t>
            </a:r>
            <a:r>
              <a:rPr lang="ru-RU" dirty="0" smtClean="0"/>
              <a:t>. </a:t>
            </a:r>
            <a:r>
              <a:rPr lang="ru-RU" dirty="0"/>
              <a:t>4. </a:t>
            </a:r>
            <a:r>
              <a:rPr lang="en-US" dirty="0" smtClean="0"/>
              <a:t>Multidisciplinary discussion of IPF patients</a:t>
            </a:r>
            <a:endParaRPr lang="en-US" dirty="0" smtClean="0"/>
          </a:p>
          <a:p>
            <a:r>
              <a:rPr lang="en-US" dirty="0" smtClean="0"/>
              <a:t>Note</a:t>
            </a:r>
            <a:r>
              <a:rPr lang="ru-RU" dirty="0" smtClean="0"/>
              <a:t>. </a:t>
            </a:r>
            <a:r>
              <a:rPr lang="en-US" dirty="0" smtClean="0"/>
              <a:t>UIP, usual interstitial pneumonia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476276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916992706"/>
              </p:ext>
            </p:extLst>
          </p:nvPr>
        </p:nvGraphicFramePr>
        <p:xfrm>
          <a:off x="-108520" y="1607861"/>
          <a:ext cx="9145016" cy="46275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11560" y="5975890"/>
            <a:ext cx="813690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/>
              <a:t>Рис. </a:t>
            </a:r>
            <a:r>
              <a:rPr lang="ru-RU" sz="1100"/>
              <a:t>5. </a:t>
            </a:r>
            <a:r>
              <a:rPr lang="ru-RU" sz="1100" dirty="0"/>
              <a:t>Изменение в структуре терапии больных с ИЛФ за время работы регистра.</a:t>
            </a:r>
          </a:p>
          <a:p>
            <a:r>
              <a:rPr lang="ru-RU" sz="1100" dirty="0"/>
              <a:t>Примечание.  </a:t>
            </a:r>
            <a:r>
              <a:rPr lang="en-US" sz="1100" dirty="0"/>
              <a:t>* p &lt; </a:t>
            </a:r>
            <a:r>
              <a:rPr lang="ru-RU" sz="1100" dirty="0"/>
              <a:t>0,001. ГКС – </a:t>
            </a:r>
            <a:r>
              <a:rPr lang="ru-RU" sz="1100" dirty="0" err="1"/>
              <a:t>глюкокортикостероиды</a:t>
            </a:r>
            <a:r>
              <a:rPr lang="ru-RU" sz="1100" dirty="0"/>
              <a:t>, </a:t>
            </a:r>
            <a:r>
              <a:rPr lang="en-US" sz="1100" dirty="0"/>
              <a:t>NAC</a:t>
            </a:r>
            <a:r>
              <a:rPr lang="ru-RU" sz="1100" dirty="0"/>
              <a:t> – </a:t>
            </a:r>
            <a:r>
              <a:rPr lang="en-US" sz="1100" dirty="0"/>
              <a:t>N</a:t>
            </a:r>
            <a:r>
              <a:rPr lang="ru-RU" sz="1100" dirty="0"/>
              <a:t>-</a:t>
            </a:r>
            <a:r>
              <a:rPr lang="ru-RU" sz="1100" dirty="0" err="1"/>
              <a:t>ацетилцистеин</a:t>
            </a:r>
            <a:r>
              <a:rPr lang="ru-RU" sz="1100" dirty="0"/>
              <a:t>, ЦФА – </a:t>
            </a:r>
            <a:r>
              <a:rPr lang="ru-RU" sz="1100" dirty="0" err="1"/>
              <a:t>циклофосфамид</a:t>
            </a:r>
            <a:r>
              <a:rPr lang="ru-RU" sz="1100" dirty="0"/>
              <a:t>, АЗА – </a:t>
            </a:r>
            <a:r>
              <a:rPr lang="ru-RU" sz="1100" dirty="0" err="1"/>
              <a:t>азатиоприн</a:t>
            </a:r>
            <a:r>
              <a:rPr lang="ru-RU" sz="1100" dirty="0"/>
              <a:t>, ПИРФ – </a:t>
            </a:r>
            <a:r>
              <a:rPr lang="ru-RU" sz="1100" dirty="0" err="1"/>
              <a:t>пирфенидон</a:t>
            </a:r>
            <a:r>
              <a:rPr lang="ru-RU" sz="1100" dirty="0"/>
              <a:t>, НИНТ – </a:t>
            </a:r>
            <a:r>
              <a:rPr lang="ru-RU" sz="1100" dirty="0" err="1"/>
              <a:t>нинтеданиб</a:t>
            </a:r>
            <a:r>
              <a:rPr lang="ru-RU" sz="1100" dirty="0"/>
              <a:t>, МФ – </a:t>
            </a:r>
            <a:r>
              <a:rPr lang="ru-RU" sz="1100" dirty="0" err="1"/>
              <a:t>микофенолата</a:t>
            </a:r>
            <a:r>
              <a:rPr lang="ru-RU" sz="1100" dirty="0"/>
              <a:t> </a:t>
            </a:r>
            <a:r>
              <a:rPr lang="ru-RU" sz="1100" dirty="0" err="1"/>
              <a:t>мофетил</a:t>
            </a:r>
            <a:r>
              <a:rPr lang="ru-RU" sz="1100" dirty="0"/>
              <a:t>, ИПП – ингибиторы протонной помпы.</a:t>
            </a:r>
          </a:p>
        </p:txBody>
      </p:sp>
    </p:spTree>
    <p:extLst>
      <p:ext uri="{BB962C8B-B14F-4D97-AF65-F5344CB8AC3E}">
        <p14:creationId xmlns:p14="http://schemas.microsoft.com/office/powerpoint/2010/main" xmlns="" val="34173640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916992706"/>
              </p:ext>
            </p:extLst>
          </p:nvPr>
        </p:nvGraphicFramePr>
        <p:xfrm>
          <a:off x="-108520" y="1607861"/>
          <a:ext cx="9145016" cy="46275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00034" y="5643578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Fig</a:t>
            </a:r>
            <a:r>
              <a:rPr lang="ru-RU" sz="1200" dirty="0" smtClean="0"/>
              <a:t>. </a:t>
            </a:r>
            <a:r>
              <a:rPr lang="ru-RU" sz="1200" dirty="0"/>
              <a:t>5. </a:t>
            </a:r>
            <a:r>
              <a:rPr lang="en-US" sz="1200" dirty="0" smtClean="0"/>
              <a:t>Change in therapy of IPF patients during the existence of the registry</a:t>
            </a:r>
            <a:r>
              <a:rPr lang="ru-RU" sz="1200" dirty="0" smtClean="0"/>
              <a:t>.</a:t>
            </a:r>
            <a:endParaRPr lang="ru-RU" sz="1200" dirty="0"/>
          </a:p>
          <a:p>
            <a:r>
              <a:rPr lang="en-US" sz="1200" dirty="0" smtClean="0"/>
              <a:t>Notes</a:t>
            </a:r>
            <a:r>
              <a:rPr lang="ru-RU" sz="1200" dirty="0" smtClean="0"/>
              <a:t>.  </a:t>
            </a:r>
            <a:r>
              <a:rPr lang="en-US" sz="1200" dirty="0"/>
              <a:t>* p &lt; </a:t>
            </a:r>
            <a:r>
              <a:rPr lang="ru-RU" sz="1200" dirty="0" smtClean="0"/>
              <a:t>0</a:t>
            </a:r>
            <a:r>
              <a:rPr lang="en-US" sz="1200" dirty="0" smtClean="0"/>
              <a:t>.</a:t>
            </a:r>
            <a:r>
              <a:rPr lang="ru-RU" sz="1200" dirty="0" smtClean="0"/>
              <a:t>001</a:t>
            </a:r>
            <a:r>
              <a:rPr lang="en-US" sz="1200" dirty="0" smtClean="0"/>
              <a:t>;</a:t>
            </a:r>
            <a:r>
              <a:rPr lang="ru-RU" sz="1200" dirty="0" smtClean="0"/>
              <a:t> </a:t>
            </a:r>
            <a:r>
              <a:rPr lang="ru-RU" sz="1200" dirty="0"/>
              <a:t>ГКС – </a:t>
            </a:r>
            <a:r>
              <a:rPr lang="en-US" sz="1200" dirty="0" smtClean="0"/>
              <a:t>systemic corticosteroids;</a:t>
            </a:r>
            <a:r>
              <a:rPr lang="ru-RU" sz="1200" dirty="0" smtClean="0"/>
              <a:t> </a:t>
            </a:r>
            <a:r>
              <a:rPr lang="en-US" sz="1200" dirty="0"/>
              <a:t>NAC</a:t>
            </a:r>
            <a:r>
              <a:rPr lang="ru-RU" sz="1200" dirty="0"/>
              <a:t> – </a:t>
            </a:r>
            <a:r>
              <a:rPr lang="en-US" sz="1200" dirty="0"/>
              <a:t>N</a:t>
            </a:r>
            <a:r>
              <a:rPr lang="ru-RU" sz="1200" dirty="0" smtClean="0"/>
              <a:t>-</a:t>
            </a:r>
            <a:r>
              <a:rPr lang="en-US" sz="1200" dirty="0" err="1" smtClean="0"/>
              <a:t>acetylcysteine</a:t>
            </a:r>
            <a:r>
              <a:rPr lang="en-US" sz="1200" dirty="0" smtClean="0"/>
              <a:t>;</a:t>
            </a:r>
            <a:r>
              <a:rPr lang="ru-RU" sz="1200" dirty="0" smtClean="0"/>
              <a:t> </a:t>
            </a:r>
            <a:r>
              <a:rPr lang="ru-RU" sz="1200" dirty="0"/>
              <a:t>ЦФА – </a:t>
            </a:r>
            <a:r>
              <a:rPr lang="en-US" sz="1200" dirty="0" err="1" smtClean="0"/>
              <a:t>cyclophosphamide</a:t>
            </a:r>
            <a:r>
              <a:rPr lang="en-US" sz="1200" dirty="0" smtClean="0"/>
              <a:t>;</a:t>
            </a:r>
            <a:r>
              <a:rPr lang="ru-RU" sz="1200" dirty="0" smtClean="0"/>
              <a:t> </a:t>
            </a:r>
            <a:r>
              <a:rPr lang="ru-RU" sz="1200" dirty="0"/>
              <a:t>АЗА – </a:t>
            </a:r>
            <a:r>
              <a:rPr lang="en-US" sz="1200" dirty="0" err="1" smtClean="0"/>
              <a:t>azathioprin</a:t>
            </a:r>
            <a:r>
              <a:rPr lang="en-US" sz="1200" dirty="0" smtClean="0"/>
              <a:t>;</a:t>
            </a:r>
            <a:r>
              <a:rPr lang="ru-RU" sz="1200" dirty="0" smtClean="0"/>
              <a:t> </a:t>
            </a:r>
            <a:r>
              <a:rPr lang="ru-RU" sz="1200" dirty="0"/>
              <a:t>ПИРФ – </a:t>
            </a:r>
            <a:r>
              <a:rPr lang="en-US" sz="1200" dirty="0" err="1" smtClean="0"/>
              <a:t>pirfenidone</a:t>
            </a:r>
            <a:r>
              <a:rPr lang="en-US" sz="1200" dirty="0" smtClean="0"/>
              <a:t>;</a:t>
            </a:r>
            <a:r>
              <a:rPr lang="ru-RU" sz="1200" dirty="0" smtClean="0"/>
              <a:t> </a:t>
            </a:r>
            <a:r>
              <a:rPr lang="ru-RU" sz="1200" dirty="0"/>
              <a:t>НИНТ – </a:t>
            </a:r>
            <a:r>
              <a:rPr lang="en-US" sz="1200" dirty="0" err="1" smtClean="0"/>
              <a:t>nintedanib</a:t>
            </a:r>
            <a:r>
              <a:rPr lang="en-US" sz="1200" dirty="0" smtClean="0"/>
              <a:t>;</a:t>
            </a:r>
            <a:r>
              <a:rPr lang="ru-RU" sz="1200" dirty="0" smtClean="0"/>
              <a:t> </a:t>
            </a:r>
            <a:r>
              <a:rPr lang="ru-RU" sz="1200" dirty="0"/>
              <a:t>МФ – </a:t>
            </a:r>
            <a:r>
              <a:rPr lang="en-US" sz="1200" dirty="0" err="1" smtClean="0"/>
              <a:t>mycophenolate</a:t>
            </a:r>
            <a:r>
              <a:rPr lang="en-US" sz="1200" dirty="0" smtClean="0"/>
              <a:t>;</a:t>
            </a:r>
            <a:r>
              <a:rPr lang="ru-RU" sz="1200" dirty="0" smtClean="0"/>
              <a:t> </a:t>
            </a:r>
            <a:r>
              <a:rPr lang="ru-RU" sz="1200" dirty="0"/>
              <a:t>ИПП – </a:t>
            </a:r>
            <a:r>
              <a:rPr lang="en-US" sz="1200" dirty="0" smtClean="0"/>
              <a:t>proton pump inhibitors</a:t>
            </a:r>
            <a:r>
              <a:rPr lang="ru-RU" sz="1200" dirty="0" smtClean="0"/>
              <a:t>.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xmlns="" val="3417364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60180767"/>
              </p:ext>
            </p:extLst>
          </p:nvPr>
        </p:nvGraphicFramePr>
        <p:xfrm>
          <a:off x="539554" y="428604"/>
          <a:ext cx="8064894" cy="54317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479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1752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2113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5802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7731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8961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529894">
                <a:tc rowSpan="2" gridSpan="2"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</a:rPr>
                        <a:t>Clinical context</a:t>
                      </a:r>
                      <a:r>
                        <a:rPr lang="en-US" sz="1600" b="1" baseline="0" dirty="0" smtClean="0">
                          <a:effectLst/>
                        </a:rPr>
                        <a:t> of IPF</a:t>
                      </a:r>
                      <a:endParaRPr lang="ru-RU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</a:rPr>
                        <a:t>Histological pattern</a:t>
                      </a:r>
                      <a:endParaRPr lang="ru-RU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08116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</a:rPr>
                        <a:t>UIP</a:t>
                      </a:r>
                      <a:endParaRPr lang="ru-RU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</a:rPr>
                        <a:t>Probable UIP</a:t>
                      </a:r>
                      <a:endParaRPr lang="ru-RU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 smtClean="0">
                          <a:effectLst/>
                        </a:rPr>
                        <a:t>Indetermine</a:t>
                      </a:r>
                      <a:r>
                        <a:rPr lang="en-US" sz="1600" b="1" dirty="0" smtClean="0">
                          <a:effectLst/>
                        </a:rPr>
                        <a:t> for UIP</a:t>
                      </a:r>
                      <a:endParaRPr lang="ru-RU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</a:rPr>
                        <a:t>Alternative diagnosis</a:t>
                      </a:r>
                      <a:endParaRPr lang="ru-RU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11325">
                <a:tc rowSpan="4"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  <a:effectLst/>
                        </a:rPr>
                        <a:t>HRCT pattern</a:t>
                      </a:r>
                      <a:endParaRPr lang="ru-RU" sz="2000" b="1" dirty="0">
                        <a:solidFill>
                          <a:schemeClr val="bg1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</a:rPr>
                        <a:t>UIP</a:t>
                      </a:r>
                      <a:endParaRPr lang="ru-RU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</a:rPr>
                        <a:t>IPF</a:t>
                      </a:r>
                      <a:endParaRPr lang="ru-RU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</a:rPr>
                        <a:t>IPF</a:t>
                      </a:r>
                      <a:endParaRPr lang="ru-RU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</a:rPr>
                        <a:t>IPF</a:t>
                      </a:r>
                      <a:endParaRPr lang="ru-RU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</a:rPr>
                        <a:t>Non-IPF</a:t>
                      </a:r>
                      <a:endParaRPr lang="ru-RU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5762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</a:rPr>
                        <a:t>Probable UIP</a:t>
                      </a:r>
                      <a:endParaRPr lang="ru-RU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127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effectLst/>
                        </a:rPr>
                        <a:t>IPF</a:t>
                      </a:r>
                      <a:endParaRPr lang="ru-RU" sz="2000" b="1" dirty="0" smtClean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</a:rPr>
                        <a:t>IPF</a:t>
                      </a:r>
                      <a:endParaRPr lang="ru-RU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</a:rPr>
                        <a:t>Probable IPF</a:t>
                      </a:r>
                      <a:endParaRPr lang="ru-RU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</a:rPr>
                        <a:t>Non-IPF</a:t>
                      </a:r>
                      <a:endParaRPr lang="ru-RU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599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 smtClean="0">
                          <a:effectLst/>
                        </a:rPr>
                        <a:t>Indetermine</a:t>
                      </a:r>
                      <a:r>
                        <a:rPr lang="en-US" sz="1600" b="1" dirty="0" smtClean="0">
                          <a:effectLst/>
                        </a:rPr>
                        <a:t> for UIP</a:t>
                      </a:r>
                      <a:endParaRPr lang="ru-RU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</a:rPr>
                        <a:t>IPF</a:t>
                      </a:r>
                      <a:endParaRPr lang="ru-RU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</a:rPr>
                        <a:t>Probable IPF</a:t>
                      </a:r>
                      <a:endParaRPr lang="ru-RU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 smtClean="0">
                          <a:effectLst/>
                        </a:rPr>
                        <a:t>Indetermine</a:t>
                      </a:r>
                      <a:endParaRPr lang="ru-RU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</a:rPr>
                        <a:t>Non-IPF</a:t>
                      </a:r>
                      <a:endParaRPr lang="ru-RU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85762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</a:rPr>
                        <a:t>Alternative diagnosis</a:t>
                      </a:r>
                      <a:endParaRPr lang="ru-RU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127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effectLst/>
                        </a:rPr>
                        <a:t>Probable IPF</a:t>
                      </a:r>
                      <a:endParaRPr lang="ru-RU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</a:rPr>
                        <a:t>Non-IPF</a:t>
                      </a:r>
                      <a:endParaRPr lang="ru-RU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</a:rPr>
                        <a:t>Non-IPF</a:t>
                      </a:r>
                      <a:endParaRPr lang="ru-RU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12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</a:rPr>
                        <a:t>Non-IPF</a:t>
                      </a:r>
                      <a:endParaRPr lang="ru-RU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43608" y="6215082"/>
            <a:ext cx="39828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Fig</a:t>
            </a:r>
            <a:r>
              <a:rPr lang="ru-RU" sz="1200" dirty="0" smtClean="0"/>
              <a:t>. </a:t>
            </a:r>
            <a:r>
              <a:rPr lang="ru-RU" sz="1200" dirty="0"/>
              <a:t>1. </a:t>
            </a:r>
            <a:r>
              <a:rPr lang="en-US" sz="1200" dirty="0" smtClean="0"/>
              <a:t>Diagnosis of IPF according to HRCT and biopsy findings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xmlns="" val="2704467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726811" y="618713"/>
            <a:ext cx="7326963" cy="5063660"/>
            <a:chOff x="726811" y="618713"/>
            <a:chExt cx="7326963" cy="5063660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58135" y="618713"/>
              <a:ext cx="6427729" cy="50636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1555701" y="5183423"/>
              <a:ext cx="649807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/>
                <a:t>Число пациентов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 rot="16200000">
              <a:off x="660062" y="2619814"/>
              <a:ext cx="5028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/>
                <a:t>Год</a:t>
              </a: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555701" y="6237312"/>
            <a:ext cx="6223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Рис. 2. Частота выявления ИЛФ до и после создания регистра</a:t>
            </a:r>
          </a:p>
        </p:txBody>
      </p:sp>
    </p:spTree>
    <p:extLst>
      <p:ext uri="{BB962C8B-B14F-4D97-AF65-F5344CB8AC3E}">
        <p14:creationId xmlns:p14="http://schemas.microsoft.com/office/powerpoint/2010/main" xmlns="" val="2355105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4"/>
          <p:cNvGrpSpPr/>
          <p:nvPr/>
        </p:nvGrpSpPr>
        <p:grpSpPr>
          <a:xfrm>
            <a:off x="726812" y="618713"/>
            <a:ext cx="7326962" cy="5063660"/>
            <a:chOff x="726812" y="618713"/>
            <a:chExt cx="7326962" cy="5063660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58135" y="618713"/>
              <a:ext cx="6427729" cy="50636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1555701" y="5183423"/>
              <a:ext cx="649807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Number of patients</a:t>
              </a:r>
              <a:endParaRPr lang="ru-RU" dirty="0"/>
            </a:p>
          </p:txBody>
        </p:sp>
        <p:sp>
          <p:nvSpPr>
            <p:cNvPr id="8" name="TextBox 7"/>
            <p:cNvSpPr txBox="1"/>
            <p:nvPr/>
          </p:nvSpPr>
          <p:spPr>
            <a:xfrm rot="16200000">
              <a:off x="618224" y="2619814"/>
              <a:ext cx="5865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Year</a:t>
              </a:r>
              <a:endParaRPr lang="ru-RU" dirty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555701" y="6237312"/>
            <a:ext cx="70111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Fig</a:t>
            </a:r>
            <a:r>
              <a:rPr lang="ru-RU" dirty="0" smtClean="0"/>
              <a:t>. </a:t>
            </a:r>
            <a:r>
              <a:rPr lang="ru-RU" dirty="0"/>
              <a:t>2. </a:t>
            </a:r>
            <a:r>
              <a:rPr lang="en-US" dirty="0" smtClean="0"/>
              <a:t>Frequency of diagnosing IPF before and after creating the registry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55105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xmlns="" id="{18727933-5B04-4F2A-B4AA-41F2CF553B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122394109"/>
              </p:ext>
            </p:extLst>
          </p:nvPr>
        </p:nvGraphicFramePr>
        <p:xfrm>
          <a:off x="328174" y="1548610"/>
          <a:ext cx="8487652" cy="3394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0816B07E-5B31-491A-BE35-8B950FEEE877}"/>
              </a:ext>
            </a:extLst>
          </p:cNvPr>
          <p:cNvSpPr txBox="1"/>
          <p:nvPr/>
        </p:nvSpPr>
        <p:spPr>
          <a:xfrm rot="16200000">
            <a:off x="-282218" y="3390026"/>
            <a:ext cx="11487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Число лет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2D5989-6EC2-4EBE-B97A-CCAA2209F41D}"/>
              </a:ext>
            </a:extLst>
          </p:cNvPr>
          <p:cNvSpPr txBox="1"/>
          <p:nvPr/>
        </p:nvSpPr>
        <p:spPr>
          <a:xfrm>
            <a:off x="4211960" y="4924886"/>
            <a:ext cx="1671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Число больных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E407825C-3783-4CC6-81CE-72C4990F47AE}"/>
              </a:ext>
            </a:extLst>
          </p:cNvPr>
          <p:cNvSpPr txBox="1"/>
          <p:nvPr/>
        </p:nvSpPr>
        <p:spPr>
          <a:xfrm>
            <a:off x="1555701" y="6237312"/>
            <a:ext cx="7515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Рис. 3. Период между дебютом заболевания и постановкой диагноза ИЛФ</a:t>
            </a:r>
          </a:p>
        </p:txBody>
      </p:sp>
    </p:spTree>
    <p:extLst>
      <p:ext uri="{BB962C8B-B14F-4D97-AF65-F5344CB8AC3E}">
        <p14:creationId xmlns:p14="http://schemas.microsoft.com/office/powerpoint/2010/main" xmlns="" val="2281649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xmlns="" id="{18727933-5B04-4F2A-B4AA-41F2CF553B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122394109"/>
              </p:ext>
            </p:extLst>
          </p:nvPr>
        </p:nvGraphicFramePr>
        <p:xfrm>
          <a:off x="328174" y="1548610"/>
          <a:ext cx="8487652" cy="3394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0816B07E-5B31-491A-BE35-8B950FEEE877}"/>
              </a:ext>
            </a:extLst>
          </p:cNvPr>
          <p:cNvSpPr txBox="1"/>
          <p:nvPr/>
        </p:nvSpPr>
        <p:spPr>
          <a:xfrm rot="16200000">
            <a:off x="-582234" y="3390026"/>
            <a:ext cx="17488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Number of years</a:t>
            </a:r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2D5989-6EC2-4EBE-B97A-CCAA2209F41D}"/>
              </a:ext>
            </a:extLst>
          </p:cNvPr>
          <p:cNvSpPr txBox="1"/>
          <p:nvPr/>
        </p:nvSpPr>
        <p:spPr>
          <a:xfrm>
            <a:off x="4211960" y="4924886"/>
            <a:ext cx="2017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Number of patients</a:t>
            </a:r>
            <a:endParaRPr lang="ru-RU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E407825C-3783-4CC6-81CE-72C4990F47AE}"/>
              </a:ext>
            </a:extLst>
          </p:cNvPr>
          <p:cNvSpPr txBox="1"/>
          <p:nvPr/>
        </p:nvSpPr>
        <p:spPr>
          <a:xfrm>
            <a:off x="142844" y="6143644"/>
            <a:ext cx="90309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Fig.</a:t>
            </a:r>
            <a:r>
              <a:rPr lang="ru-RU" dirty="0" smtClean="0"/>
              <a:t> </a:t>
            </a:r>
            <a:r>
              <a:rPr lang="ru-RU" dirty="0"/>
              <a:t>3. </a:t>
            </a:r>
            <a:r>
              <a:rPr lang="en-US" dirty="0" smtClean="0"/>
              <a:t>Time period between first manifestations of the disease and making the diagnosis of IPF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816491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/>
              <a:t>Рис. 3. Сопутствующие заболевания у больных ИЛФ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97627819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656353" y="5673705"/>
            <a:ext cx="3497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9512" y="6130391"/>
            <a:ext cx="871616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/>
              <a:t>Примечание. ГБ – гипертоническая болезнь, ИБС – ишемическая болезнь сердца, ГЭРБ – </a:t>
            </a:r>
            <a:r>
              <a:rPr lang="ru-RU" sz="1400" dirty="0" err="1"/>
              <a:t>гастроэзофагеальная</a:t>
            </a:r>
            <a:endParaRPr lang="ru-RU" sz="1400" dirty="0"/>
          </a:p>
          <a:p>
            <a:r>
              <a:rPr lang="ru-RU" sz="1400" dirty="0" err="1"/>
              <a:t>рефлюксная</a:t>
            </a:r>
            <a:r>
              <a:rPr lang="ru-RU" sz="1400" dirty="0"/>
              <a:t> болезнь, ЛГ – легочная гипертензия, СД – сахарный диабет, ГПОД – грыжа пищеводного отверстия</a:t>
            </a:r>
          </a:p>
          <a:p>
            <a:r>
              <a:rPr lang="ru-RU" sz="1400" dirty="0"/>
              <a:t>диафрагмы, ХСН – хроническая сердечная недостаточность, ИЛФ – идиопатический легочный фиброз.</a:t>
            </a:r>
          </a:p>
        </p:txBody>
      </p:sp>
    </p:spTree>
    <p:extLst>
      <p:ext uri="{BB962C8B-B14F-4D97-AF65-F5344CB8AC3E}">
        <p14:creationId xmlns:p14="http://schemas.microsoft.com/office/powerpoint/2010/main" xmlns="" val="1827596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Fig</a:t>
            </a:r>
            <a:r>
              <a:rPr lang="ru-RU" sz="2800" dirty="0" smtClean="0"/>
              <a:t>. </a:t>
            </a:r>
            <a:r>
              <a:rPr lang="ru-RU" sz="2800" dirty="0"/>
              <a:t>3. </a:t>
            </a:r>
            <a:r>
              <a:rPr lang="en-US" sz="2800" dirty="0" err="1" smtClean="0"/>
              <a:t>Comorbidity</a:t>
            </a:r>
            <a:r>
              <a:rPr lang="en-US" sz="2800" dirty="0" smtClean="0"/>
              <a:t> in IPF patients</a:t>
            </a: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97627819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656353" y="5673705"/>
            <a:ext cx="3497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%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1785926"/>
            <a:ext cx="2529410" cy="369331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Hypertension</a:t>
            </a:r>
          </a:p>
          <a:p>
            <a:pPr algn="r"/>
            <a:r>
              <a:rPr lang="en-US" dirty="0" err="1" smtClean="0"/>
              <a:t>Ischaemic</a:t>
            </a:r>
            <a:r>
              <a:rPr lang="en-US" dirty="0" smtClean="0"/>
              <a:t> heart disease</a:t>
            </a:r>
          </a:p>
          <a:p>
            <a:pPr algn="r"/>
            <a:r>
              <a:rPr lang="en-US" dirty="0" smtClean="0"/>
              <a:t>Gastro-esophageal reflux</a:t>
            </a:r>
          </a:p>
          <a:p>
            <a:pPr algn="r"/>
            <a:r>
              <a:rPr lang="en-US" dirty="0" smtClean="0"/>
              <a:t>Pulmonary hypertension</a:t>
            </a:r>
          </a:p>
          <a:p>
            <a:pPr algn="r"/>
            <a:r>
              <a:rPr lang="en-US" dirty="0" smtClean="0"/>
              <a:t>Diabetes</a:t>
            </a:r>
          </a:p>
          <a:p>
            <a:pPr algn="r"/>
            <a:r>
              <a:rPr lang="en-US" dirty="0" err="1" smtClean="0"/>
              <a:t>Arrhytmias</a:t>
            </a:r>
            <a:endParaRPr lang="en-US" dirty="0" smtClean="0"/>
          </a:p>
          <a:p>
            <a:pPr algn="r"/>
            <a:r>
              <a:rPr lang="en-US" dirty="0" smtClean="0"/>
              <a:t>Obesity</a:t>
            </a:r>
          </a:p>
          <a:p>
            <a:pPr algn="r"/>
            <a:r>
              <a:rPr lang="en-US" dirty="0" smtClean="0"/>
              <a:t>Diaphragmatic hernia</a:t>
            </a:r>
          </a:p>
          <a:p>
            <a:pPr algn="r"/>
            <a:r>
              <a:rPr lang="en-US" dirty="0" smtClean="0"/>
              <a:t>Chronic heart failure</a:t>
            </a:r>
          </a:p>
          <a:p>
            <a:pPr algn="r"/>
            <a:r>
              <a:rPr lang="en-US" dirty="0" smtClean="0"/>
              <a:t>Emphysema</a:t>
            </a:r>
          </a:p>
          <a:p>
            <a:pPr algn="r"/>
            <a:r>
              <a:rPr lang="en-US" dirty="0" smtClean="0"/>
              <a:t>Kidney disease</a:t>
            </a:r>
          </a:p>
          <a:p>
            <a:pPr algn="r"/>
            <a:r>
              <a:rPr lang="en-US" dirty="0" smtClean="0"/>
              <a:t>Liver disease</a:t>
            </a:r>
          </a:p>
          <a:p>
            <a:pPr algn="r"/>
            <a:r>
              <a:rPr lang="en-US" dirty="0" smtClean="0"/>
              <a:t>Thrombosis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275967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02795916"/>
              </p:ext>
            </p:extLst>
          </p:nvPr>
        </p:nvGraphicFramePr>
        <p:xfrm>
          <a:off x="899592" y="404664"/>
          <a:ext cx="7200863" cy="52565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417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963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9590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8429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4401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75384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Заключение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</a:rPr>
                        <a:t> рентгенолога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(n = 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38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)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</a:rPr>
                        <a:t>Заключение морфолога (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</a:rPr>
                        <a:t>n = 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</a:rPr>
                        <a:t>38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2419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ОИП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Вероятная ОИП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Сомнительная</a:t>
                      </a:r>
                      <a:r>
                        <a:rPr lang="ru-RU" sz="1800" b="0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ОИП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Другое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53848"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ОИП</a:t>
                      </a:r>
                      <a:endParaRPr lang="ru-RU" sz="1800" b="0" dirty="0"/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 (5,3%)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3 (7,9</a:t>
                      </a:r>
                      <a:r>
                        <a:rPr lang="en-US" sz="1800" dirty="0">
                          <a:effectLst/>
                        </a:rPr>
                        <a:t> %</a:t>
                      </a:r>
                      <a:r>
                        <a:rPr lang="ru-RU" sz="1800" dirty="0">
                          <a:effectLst/>
                        </a:rPr>
                        <a:t>)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757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34652"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Вероятная ОИП</a:t>
                      </a:r>
                      <a:endParaRPr lang="ru-RU" sz="1800" b="0" dirty="0"/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5 (13,2 %)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0" dirty="0">
                          <a:effectLst/>
                        </a:rPr>
                        <a:t>3 (7,9%)</a:t>
                      </a:r>
                      <a:endParaRPr lang="ru-RU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0" dirty="0">
                          <a:effectLst/>
                        </a:rPr>
                        <a:t>8 </a:t>
                      </a:r>
                      <a:r>
                        <a:rPr lang="ru-RU" sz="1800" b="0">
                          <a:effectLst/>
                        </a:rPr>
                        <a:t>(21,0 </a:t>
                      </a:r>
                      <a:r>
                        <a:rPr lang="ru-RU" sz="1800" b="0" dirty="0">
                          <a:effectLst/>
                        </a:rPr>
                        <a:t>%)</a:t>
                      </a:r>
                      <a:endParaRPr lang="ru-RU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757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8614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Сомнительная</a:t>
                      </a:r>
                      <a:r>
                        <a:rPr lang="ru-RU" sz="1800" b="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ОИП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 (2,6 %)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 (7,9 %)</a:t>
                      </a:r>
                    </a:p>
                  </a:txBody>
                  <a:tcPr marL="68580" marR="68580" marT="0" marB="0" anchor="ctr">
                    <a:solidFill>
                      <a:srgbClr val="FF757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886146"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Другое</a:t>
                      </a:r>
                      <a:endParaRPr lang="ru-RU" sz="1800" b="0" dirty="0"/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2 (5,3 %)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0" dirty="0">
                          <a:effectLst/>
                        </a:rPr>
                        <a:t>0</a:t>
                      </a:r>
                      <a:endParaRPr lang="ru-RU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757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 anchor="ctr">
                    <a:solidFill>
                      <a:srgbClr val="FF757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0" dirty="0">
                          <a:effectLst/>
                        </a:rPr>
                        <a:t>11 (28,9</a:t>
                      </a:r>
                      <a:r>
                        <a:rPr lang="en-US" sz="1800" b="0" dirty="0">
                          <a:effectLst/>
                        </a:rPr>
                        <a:t> %</a:t>
                      </a:r>
                      <a:r>
                        <a:rPr lang="ru-RU" sz="1800" b="0" dirty="0">
                          <a:effectLst/>
                        </a:rPr>
                        <a:t>)</a:t>
                      </a:r>
                      <a:endParaRPr lang="ru-RU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757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555701" y="5877272"/>
            <a:ext cx="60832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Рис. 4. Многопрофильная диагностика ИЛФ</a:t>
            </a:r>
          </a:p>
          <a:p>
            <a:r>
              <a:rPr lang="ru-RU" dirty="0"/>
              <a:t>Примечание. ОИП – обычная интерстициальная пневмония</a:t>
            </a:r>
          </a:p>
        </p:txBody>
      </p:sp>
    </p:spTree>
    <p:extLst>
      <p:ext uri="{BB962C8B-B14F-4D97-AF65-F5344CB8AC3E}">
        <p14:creationId xmlns:p14="http://schemas.microsoft.com/office/powerpoint/2010/main" xmlns="" val="19476276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594</Words>
  <Application>Microsoft Office PowerPoint</Application>
  <PresentationFormat>Экран (4:3)</PresentationFormat>
  <Paragraphs>160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Рис. 3. Сопутствующие заболевания у больных ИЛФ</vt:lpstr>
      <vt:lpstr>Fig. 3. Comorbidity in IPF patients</vt:lpstr>
      <vt:lpstr>Слайд 9</vt:lpstr>
      <vt:lpstr>Слайд 10</vt:lpstr>
      <vt:lpstr>Слайд 11</vt:lpstr>
      <vt:lpstr>Слайд 12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2этаж2</cp:lastModifiedBy>
  <cp:revision>28</cp:revision>
  <dcterms:created xsi:type="dcterms:W3CDTF">2019-08-05T18:32:44Z</dcterms:created>
  <dcterms:modified xsi:type="dcterms:W3CDTF">2020-04-24T08:47:57Z</dcterms:modified>
</cp:coreProperties>
</file>